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95" r:id="rId2"/>
    <p:sldId id="491" r:id="rId3"/>
    <p:sldId id="647" r:id="rId4"/>
    <p:sldId id="649" r:id="rId5"/>
    <p:sldId id="596" r:id="rId6"/>
    <p:sldId id="597" r:id="rId7"/>
    <p:sldId id="650" r:id="rId8"/>
    <p:sldId id="651" r:id="rId9"/>
    <p:sldId id="653" r:id="rId10"/>
    <p:sldId id="646" r:id="rId11"/>
    <p:sldId id="586" r:id="rId12"/>
    <p:sldId id="652" r:id="rId13"/>
    <p:sldId id="654" r:id="rId14"/>
    <p:sldId id="601" r:id="rId15"/>
    <p:sldId id="602" r:id="rId16"/>
    <p:sldId id="605" r:id="rId17"/>
    <p:sldId id="606" r:id="rId18"/>
    <p:sldId id="607" r:id="rId19"/>
    <p:sldId id="608" r:id="rId20"/>
    <p:sldId id="610" r:id="rId21"/>
    <p:sldId id="611" r:id="rId22"/>
    <p:sldId id="612" r:id="rId23"/>
    <p:sldId id="613" r:id="rId24"/>
    <p:sldId id="614" r:id="rId25"/>
    <p:sldId id="615" r:id="rId26"/>
    <p:sldId id="616" r:id="rId27"/>
    <p:sldId id="617" r:id="rId28"/>
    <p:sldId id="624" r:id="rId29"/>
    <p:sldId id="632" r:id="rId30"/>
    <p:sldId id="618" r:id="rId31"/>
    <p:sldId id="627" r:id="rId32"/>
    <p:sldId id="623" r:id="rId33"/>
    <p:sldId id="637" r:id="rId34"/>
    <p:sldId id="655" r:id="rId35"/>
    <p:sldId id="656" r:id="rId36"/>
    <p:sldId id="657" r:id="rId37"/>
    <p:sldId id="530" r:id="rId38"/>
  </p:sldIdLst>
  <p:sldSz cx="12192000" cy="6858000"/>
  <p:notesSz cx="6858000" cy="9947275"/>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000C"/>
    <a:srgbClr val="558ED5"/>
    <a:srgbClr val="8F191A"/>
    <a:srgbClr val="1199FF"/>
    <a:srgbClr val="DDDDDD"/>
    <a:srgbClr val="A82A1B"/>
    <a:srgbClr val="FFFF00"/>
    <a:srgbClr val="393A3B"/>
    <a:srgbClr val="BF89FF"/>
    <a:srgbClr val="8F00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autoAdjust="0"/>
    <p:restoredTop sz="92398" autoAdjust="0"/>
  </p:normalViewPr>
  <p:slideViewPr>
    <p:cSldViewPr>
      <p:cViewPr varScale="1">
        <p:scale>
          <a:sx n="121" d="100"/>
          <a:sy n="121" d="100"/>
        </p:scale>
        <p:origin x="672"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77" d="100"/>
          <a:sy n="77" d="100"/>
        </p:scale>
        <p:origin x="347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9B5F5F-427D-EC49-B4D7-1DCB834B64B0}" type="doc">
      <dgm:prSet loTypeId="urn:microsoft.com/office/officeart/2005/8/layout/chevron2" loCatId="list" qsTypeId="urn:microsoft.com/office/officeart/2005/8/quickstyle/simple4" qsCatId="simple" csTypeId="urn:microsoft.com/office/officeart/2005/8/colors/accent1_2" csCatId="accent1" phldr="1"/>
      <dgm:spPr/>
      <dgm:t>
        <a:bodyPr/>
        <a:lstStyle/>
        <a:p>
          <a:endParaRPr lang="zh-CN" altLang="en-US"/>
        </a:p>
      </dgm:t>
    </dgm:pt>
    <dgm:pt modelId="{AEA52763-B7BD-3B41-B103-7B1C985FD2FC}">
      <dgm:prSet/>
      <dgm:spPr/>
      <dgm:t>
        <a:bodyPr/>
        <a:lstStyle/>
        <a:p>
          <a:pPr rtl="0"/>
          <a:r>
            <a:rPr kumimoji="1" lang="zh-CN" altLang="en-US" dirty="0" smtClean="0"/>
            <a:t>区块链</a:t>
          </a:r>
          <a:r>
            <a:rPr kumimoji="1" lang="en-US" altLang="zh-CN" dirty="0" smtClean="0"/>
            <a:t>1.0</a:t>
          </a:r>
          <a:endParaRPr lang="zh-CN" altLang="en-US" dirty="0"/>
        </a:p>
      </dgm:t>
    </dgm:pt>
    <dgm:pt modelId="{3E18C75F-6B7F-6146-97A6-1C9B6AE79AEF}" type="parTrans" cxnId="{8D9305E7-DD00-364A-8A03-239F1AA139A1}">
      <dgm:prSet/>
      <dgm:spPr/>
      <dgm:t>
        <a:bodyPr/>
        <a:lstStyle/>
        <a:p>
          <a:endParaRPr lang="zh-CN" altLang="en-US"/>
        </a:p>
      </dgm:t>
    </dgm:pt>
    <dgm:pt modelId="{1BE26557-7522-2E4A-B071-67B758C9827C}" type="sibTrans" cxnId="{8D9305E7-DD00-364A-8A03-239F1AA139A1}">
      <dgm:prSet/>
      <dgm:spPr/>
      <dgm:t>
        <a:bodyPr/>
        <a:lstStyle/>
        <a:p>
          <a:endParaRPr lang="zh-CN" altLang="en-US"/>
        </a:p>
      </dgm:t>
    </dgm:pt>
    <dgm:pt modelId="{7736E728-C5BB-3747-8795-BA0C10450537}">
      <dgm:prSet/>
      <dgm:spPr/>
      <dgm:t>
        <a:bodyPr/>
        <a:lstStyle/>
        <a:p>
          <a:pPr rtl="0"/>
          <a:r>
            <a:rPr kumimoji="1" lang="zh-CN" altLang="en-US" dirty="0" smtClean="0"/>
            <a:t>区块链</a:t>
          </a:r>
          <a:r>
            <a:rPr kumimoji="1" lang="en-US" altLang="zh-CN" dirty="0" smtClean="0"/>
            <a:t>2.0</a:t>
          </a:r>
          <a:endParaRPr lang="zh-CN" altLang="en-US" dirty="0"/>
        </a:p>
      </dgm:t>
    </dgm:pt>
    <dgm:pt modelId="{51D66274-85F9-794E-A814-7E5F7CFFAB32}" type="parTrans" cxnId="{9568D227-2BBF-1F45-A034-9A932E776C9A}">
      <dgm:prSet/>
      <dgm:spPr/>
      <dgm:t>
        <a:bodyPr/>
        <a:lstStyle/>
        <a:p>
          <a:endParaRPr lang="zh-CN" altLang="en-US"/>
        </a:p>
      </dgm:t>
    </dgm:pt>
    <dgm:pt modelId="{3B735946-5F07-0846-87C3-08B271F15E1F}" type="sibTrans" cxnId="{9568D227-2BBF-1F45-A034-9A932E776C9A}">
      <dgm:prSet/>
      <dgm:spPr/>
      <dgm:t>
        <a:bodyPr/>
        <a:lstStyle/>
        <a:p>
          <a:endParaRPr lang="zh-CN" altLang="en-US"/>
        </a:p>
      </dgm:t>
    </dgm:pt>
    <dgm:pt modelId="{C212853C-D209-3542-BF70-81C7A11E4746}">
      <dgm:prSet/>
      <dgm:spPr/>
      <dgm:t>
        <a:bodyPr/>
        <a:lstStyle/>
        <a:p>
          <a:pPr rtl="0"/>
          <a:r>
            <a:rPr kumimoji="1" lang="zh-CN" altLang="en-US" dirty="0" smtClean="0"/>
            <a:t>区块链</a:t>
          </a:r>
          <a:r>
            <a:rPr kumimoji="1" lang="en-US" altLang="zh-CN" dirty="0" smtClean="0"/>
            <a:t>3.0</a:t>
          </a:r>
          <a:endParaRPr lang="zh-CN" altLang="en-US" dirty="0"/>
        </a:p>
      </dgm:t>
    </dgm:pt>
    <dgm:pt modelId="{F553F7E9-2938-E64D-AB9A-459DA699DDA7}" type="parTrans" cxnId="{9C262259-D7CD-0646-BDDC-F4341CCBAF52}">
      <dgm:prSet/>
      <dgm:spPr/>
      <dgm:t>
        <a:bodyPr/>
        <a:lstStyle/>
        <a:p>
          <a:endParaRPr lang="zh-CN" altLang="en-US"/>
        </a:p>
      </dgm:t>
    </dgm:pt>
    <dgm:pt modelId="{6202A35C-A0CE-0C48-95ED-21AE178737F4}" type="sibTrans" cxnId="{9C262259-D7CD-0646-BDDC-F4341CCBAF52}">
      <dgm:prSet/>
      <dgm:spPr/>
      <dgm:t>
        <a:bodyPr/>
        <a:lstStyle/>
        <a:p>
          <a:endParaRPr lang="zh-CN" altLang="en-US"/>
        </a:p>
      </dgm:t>
    </dgm:pt>
    <dgm:pt modelId="{C0E3C781-2416-5445-8C9F-EDAF10A8B137}" type="pres">
      <dgm:prSet presAssocID="{4E9B5F5F-427D-EC49-B4D7-1DCB834B64B0}" presName="linearFlow" presStyleCnt="0">
        <dgm:presLayoutVars>
          <dgm:dir/>
          <dgm:animLvl val="lvl"/>
          <dgm:resizeHandles val="exact"/>
        </dgm:presLayoutVars>
      </dgm:prSet>
      <dgm:spPr/>
      <dgm:t>
        <a:bodyPr/>
        <a:lstStyle/>
        <a:p>
          <a:endParaRPr lang="zh-CN" altLang="en-US"/>
        </a:p>
      </dgm:t>
    </dgm:pt>
    <dgm:pt modelId="{F6107A35-4EEB-3C46-BFBA-F29AD2FF1884}" type="pres">
      <dgm:prSet presAssocID="{AEA52763-B7BD-3B41-B103-7B1C985FD2FC}" presName="composite" presStyleCnt="0"/>
      <dgm:spPr/>
    </dgm:pt>
    <dgm:pt modelId="{771F7E36-7A5C-6048-9739-68140CB6D58C}" type="pres">
      <dgm:prSet presAssocID="{AEA52763-B7BD-3B41-B103-7B1C985FD2FC}" presName="parentText" presStyleLbl="alignNode1" presStyleIdx="0" presStyleCnt="3" custLinFactNeighborX="-31652" custLinFactNeighborY="-35973">
        <dgm:presLayoutVars>
          <dgm:chMax val="1"/>
          <dgm:bulletEnabled val="1"/>
        </dgm:presLayoutVars>
      </dgm:prSet>
      <dgm:spPr/>
      <dgm:t>
        <a:bodyPr/>
        <a:lstStyle/>
        <a:p>
          <a:endParaRPr lang="zh-CN" altLang="en-US"/>
        </a:p>
      </dgm:t>
    </dgm:pt>
    <dgm:pt modelId="{836870F1-96E6-824D-95AE-A12E6B22FBE4}" type="pres">
      <dgm:prSet presAssocID="{AEA52763-B7BD-3B41-B103-7B1C985FD2FC}" presName="descendantText" presStyleLbl="alignAcc1" presStyleIdx="0" presStyleCnt="3">
        <dgm:presLayoutVars>
          <dgm:bulletEnabled val="1"/>
        </dgm:presLayoutVars>
      </dgm:prSet>
      <dgm:spPr/>
    </dgm:pt>
    <dgm:pt modelId="{9567B43D-465B-8B47-8D2B-035F293E4B75}" type="pres">
      <dgm:prSet presAssocID="{1BE26557-7522-2E4A-B071-67B758C9827C}" presName="sp" presStyleCnt="0"/>
      <dgm:spPr/>
    </dgm:pt>
    <dgm:pt modelId="{72B6FF74-4925-E74C-9E62-AD9290FB60F1}" type="pres">
      <dgm:prSet presAssocID="{7736E728-C5BB-3747-8795-BA0C10450537}" presName="composite" presStyleCnt="0"/>
      <dgm:spPr/>
    </dgm:pt>
    <dgm:pt modelId="{C276DED1-312E-7643-B423-AEDE2C7786FD}" type="pres">
      <dgm:prSet presAssocID="{7736E728-C5BB-3747-8795-BA0C10450537}" presName="parentText" presStyleLbl="alignNode1" presStyleIdx="1" presStyleCnt="3">
        <dgm:presLayoutVars>
          <dgm:chMax val="1"/>
          <dgm:bulletEnabled val="1"/>
        </dgm:presLayoutVars>
      </dgm:prSet>
      <dgm:spPr/>
      <dgm:t>
        <a:bodyPr/>
        <a:lstStyle/>
        <a:p>
          <a:endParaRPr lang="zh-CN" altLang="en-US"/>
        </a:p>
      </dgm:t>
    </dgm:pt>
    <dgm:pt modelId="{24AA75E7-BC70-6E47-A53C-36B11ED99D43}" type="pres">
      <dgm:prSet presAssocID="{7736E728-C5BB-3747-8795-BA0C10450537}" presName="descendantText" presStyleLbl="alignAcc1" presStyleIdx="1" presStyleCnt="3">
        <dgm:presLayoutVars>
          <dgm:bulletEnabled val="1"/>
        </dgm:presLayoutVars>
      </dgm:prSet>
      <dgm:spPr/>
    </dgm:pt>
    <dgm:pt modelId="{43E65617-6EA6-084A-A52D-601D86B362EC}" type="pres">
      <dgm:prSet presAssocID="{3B735946-5F07-0846-87C3-08B271F15E1F}" presName="sp" presStyleCnt="0"/>
      <dgm:spPr/>
    </dgm:pt>
    <dgm:pt modelId="{94241B03-8CD0-C349-8657-245F78926EEA}" type="pres">
      <dgm:prSet presAssocID="{C212853C-D209-3542-BF70-81C7A11E4746}" presName="composite" presStyleCnt="0"/>
      <dgm:spPr/>
    </dgm:pt>
    <dgm:pt modelId="{E015AB32-DCCB-D844-9BC6-A483574DFC67}" type="pres">
      <dgm:prSet presAssocID="{C212853C-D209-3542-BF70-81C7A11E4746}" presName="parentText" presStyleLbl="alignNode1" presStyleIdx="2" presStyleCnt="3">
        <dgm:presLayoutVars>
          <dgm:chMax val="1"/>
          <dgm:bulletEnabled val="1"/>
        </dgm:presLayoutVars>
      </dgm:prSet>
      <dgm:spPr/>
      <dgm:t>
        <a:bodyPr/>
        <a:lstStyle/>
        <a:p>
          <a:endParaRPr lang="zh-CN" altLang="en-US"/>
        </a:p>
      </dgm:t>
    </dgm:pt>
    <dgm:pt modelId="{F223171D-B9DC-AD40-8B73-EDC0F393ADE9}" type="pres">
      <dgm:prSet presAssocID="{C212853C-D209-3542-BF70-81C7A11E4746}" presName="descendantText" presStyleLbl="alignAcc1" presStyleIdx="2" presStyleCnt="3">
        <dgm:presLayoutVars>
          <dgm:bulletEnabled val="1"/>
        </dgm:presLayoutVars>
      </dgm:prSet>
      <dgm:spPr/>
    </dgm:pt>
  </dgm:ptLst>
  <dgm:cxnLst>
    <dgm:cxn modelId="{9C262259-D7CD-0646-BDDC-F4341CCBAF52}" srcId="{4E9B5F5F-427D-EC49-B4D7-1DCB834B64B0}" destId="{C212853C-D209-3542-BF70-81C7A11E4746}" srcOrd="2" destOrd="0" parTransId="{F553F7E9-2938-E64D-AB9A-459DA699DDA7}" sibTransId="{6202A35C-A0CE-0C48-95ED-21AE178737F4}"/>
    <dgm:cxn modelId="{9568D227-2BBF-1F45-A034-9A932E776C9A}" srcId="{4E9B5F5F-427D-EC49-B4D7-1DCB834B64B0}" destId="{7736E728-C5BB-3747-8795-BA0C10450537}" srcOrd="1" destOrd="0" parTransId="{51D66274-85F9-794E-A814-7E5F7CFFAB32}" sibTransId="{3B735946-5F07-0846-87C3-08B271F15E1F}"/>
    <dgm:cxn modelId="{96B929CA-66C6-DC40-B9D9-C86D22A789E4}" type="presOf" srcId="{C212853C-D209-3542-BF70-81C7A11E4746}" destId="{E015AB32-DCCB-D844-9BC6-A483574DFC67}" srcOrd="0" destOrd="0" presId="urn:microsoft.com/office/officeart/2005/8/layout/chevron2"/>
    <dgm:cxn modelId="{84942D11-00FA-1F45-9240-FB347C390EB1}" type="presOf" srcId="{7736E728-C5BB-3747-8795-BA0C10450537}" destId="{C276DED1-312E-7643-B423-AEDE2C7786FD}" srcOrd="0" destOrd="0" presId="urn:microsoft.com/office/officeart/2005/8/layout/chevron2"/>
    <dgm:cxn modelId="{97746CFD-F42B-A045-B37F-0F77FC162E00}" type="presOf" srcId="{AEA52763-B7BD-3B41-B103-7B1C985FD2FC}" destId="{771F7E36-7A5C-6048-9739-68140CB6D58C}" srcOrd="0" destOrd="0" presId="urn:microsoft.com/office/officeart/2005/8/layout/chevron2"/>
    <dgm:cxn modelId="{8D9305E7-DD00-364A-8A03-239F1AA139A1}" srcId="{4E9B5F5F-427D-EC49-B4D7-1DCB834B64B0}" destId="{AEA52763-B7BD-3B41-B103-7B1C985FD2FC}" srcOrd="0" destOrd="0" parTransId="{3E18C75F-6B7F-6146-97A6-1C9B6AE79AEF}" sibTransId="{1BE26557-7522-2E4A-B071-67B758C9827C}"/>
    <dgm:cxn modelId="{4026B8C3-28AD-294E-9F36-F01587A40590}" type="presOf" srcId="{4E9B5F5F-427D-EC49-B4D7-1DCB834B64B0}" destId="{C0E3C781-2416-5445-8C9F-EDAF10A8B137}" srcOrd="0" destOrd="0" presId="urn:microsoft.com/office/officeart/2005/8/layout/chevron2"/>
    <dgm:cxn modelId="{9BFE2338-C6EA-9849-87EB-0A020076E820}" type="presParOf" srcId="{C0E3C781-2416-5445-8C9F-EDAF10A8B137}" destId="{F6107A35-4EEB-3C46-BFBA-F29AD2FF1884}" srcOrd="0" destOrd="0" presId="urn:microsoft.com/office/officeart/2005/8/layout/chevron2"/>
    <dgm:cxn modelId="{C766AC55-5664-5E44-9505-DF551F343CF3}" type="presParOf" srcId="{F6107A35-4EEB-3C46-BFBA-F29AD2FF1884}" destId="{771F7E36-7A5C-6048-9739-68140CB6D58C}" srcOrd="0" destOrd="0" presId="urn:microsoft.com/office/officeart/2005/8/layout/chevron2"/>
    <dgm:cxn modelId="{BF868A09-20C8-8D40-8FA6-56A4A27AAFBA}" type="presParOf" srcId="{F6107A35-4EEB-3C46-BFBA-F29AD2FF1884}" destId="{836870F1-96E6-824D-95AE-A12E6B22FBE4}" srcOrd="1" destOrd="0" presId="urn:microsoft.com/office/officeart/2005/8/layout/chevron2"/>
    <dgm:cxn modelId="{F32DB02B-CC50-EC4A-A5E4-BCEE9B9754DD}" type="presParOf" srcId="{C0E3C781-2416-5445-8C9F-EDAF10A8B137}" destId="{9567B43D-465B-8B47-8D2B-035F293E4B75}" srcOrd="1" destOrd="0" presId="urn:microsoft.com/office/officeart/2005/8/layout/chevron2"/>
    <dgm:cxn modelId="{8459DA90-B10F-0A46-BD9A-F171289798AB}" type="presParOf" srcId="{C0E3C781-2416-5445-8C9F-EDAF10A8B137}" destId="{72B6FF74-4925-E74C-9E62-AD9290FB60F1}" srcOrd="2" destOrd="0" presId="urn:microsoft.com/office/officeart/2005/8/layout/chevron2"/>
    <dgm:cxn modelId="{172A0254-EEBB-9742-9F5A-D0A73008EDC2}" type="presParOf" srcId="{72B6FF74-4925-E74C-9E62-AD9290FB60F1}" destId="{C276DED1-312E-7643-B423-AEDE2C7786FD}" srcOrd="0" destOrd="0" presId="urn:microsoft.com/office/officeart/2005/8/layout/chevron2"/>
    <dgm:cxn modelId="{E2F9F6FF-B871-2648-BA19-7877DFF8E5AD}" type="presParOf" srcId="{72B6FF74-4925-E74C-9E62-AD9290FB60F1}" destId="{24AA75E7-BC70-6E47-A53C-36B11ED99D43}" srcOrd="1" destOrd="0" presId="urn:microsoft.com/office/officeart/2005/8/layout/chevron2"/>
    <dgm:cxn modelId="{DE7E5CDF-2F4B-B64B-835B-9869AFDCBD51}" type="presParOf" srcId="{C0E3C781-2416-5445-8C9F-EDAF10A8B137}" destId="{43E65617-6EA6-084A-A52D-601D86B362EC}" srcOrd="3" destOrd="0" presId="urn:microsoft.com/office/officeart/2005/8/layout/chevron2"/>
    <dgm:cxn modelId="{B3D7D5BB-1A6B-724A-8057-52F0BC895570}" type="presParOf" srcId="{C0E3C781-2416-5445-8C9F-EDAF10A8B137}" destId="{94241B03-8CD0-C349-8657-245F78926EEA}" srcOrd="4" destOrd="0" presId="urn:microsoft.com/office/officeart/2005/8/layout/chevron2"/>
    <dgm:cxn modelId="{090AD44F-B5E9-AF45-B5CD-01ECA7EC0FBC}" type="presParOf" srcId="{94241B03-8CD0-C349-8657-245F78926EEA}" destId="{E015AB32-DCCB-D844-9BC6-A483574DFC67}" srcOrd="0" destOrd="0" presId="urn:microsoft.com/office/officeart/2005/8/layout/chevron2"/>
    <dgm:cxn modelId="{0A894867-D423-734B-A379-6E8610244C78}" type="presParOf" srcId="{94241B03-8CD0-C349-8657-245F78926EEA}" destId="{F223171D-B9DC-AD40-8B73-EDC0F393ADE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F7E36-7A5C-6048-9739-68140CB6D58C}">
      <dsp:nvSpPr>
        <dsp:cNvPr id="0" name=""/>
        <dsp:cNvSpPr/>
      </dsp:nvSpPr>
      <dsp:spPr>
        <a:xfrm rot="5400000">
          <a:off x="-232148" y="232148"/>
          <a:ext cx="1547657" cy="10833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kumimoji="1" lang="zh-CN" altLang="en-US" sz="1900" kern="1200" dirty="0" smtClean="0"/>
            <a:t>区块链</a:t>
          </a:r>
          <a:r>
            <a:rPr kumimoji="1" lang="en-US" altLang="zh-CN" sz="1900" kern="1200" dirty="0" smtClean="0"/>
            <a:t>1.0</a:t>
          </a:r>
          <a:endParaRPr lang="zh-CN" altLang="en-US" sz="1900" kern="1200" dirty="0"/>
        </a:p>
      </dsp:txBody>
      <dsp:txXfrm rot="-5400000">
        <a:off x="1" y="541679"/>
        <a:ext cx="1083360" cy="464297"/>
      </dsp:txXfrm>
    </dsp:sp>
    <dsp:sp modelId="{836870F1-96E6-824D-95AE-A12E6B22FBE4}">
      <dsp:nvSpPr>
        <dsp:cNvPr id="0" name=""/>
        <dsp:cNvSpPr/>
      </dsp:nvSpPr>
      <dsp:spPr>
        <a:xfrm rot="5400000">
          <a:off x="4007441" y="-2923453"/>
          <a:ext cx="1005977" cy="685413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276DED1-312E-7643-B423-AEDE2C7786FD}">
      <dsp:nvSpPr>
        <dsp:cNvPr id="0" name=""/>
        <dsp:cNvSpPr/>
      </dsp:nvSpPr>
      <dsp:spPr>
        <a:xfrm rot="5400000">
          <a:off x="-232148" y="1585569"/>
          <a:ext cx="1547657" cy="10833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kumimoji="1" lang="zh-CN" altLang="en-US" sz="1900" kern="1200" dirty="0" smtClean="0"/>
            <a:t>区块链</a:t>
          </a:r>
          <a:r>
            <a:rPr kumimoji="1" lang="en-US" altLang="zh-CN" sz="1900" kern="1200" dirty="0" smtClean="0"/>
            <a:t>2.0</a:t>
          </a:r>
          <a:endParaRPr lang="zh-CN" altLang="en-US" sz="1900" kern="1200" dirty="0"/>
        </a:p>
      </dsp:txBody>
      <dsp:txXfrm rot="-5400000">
        <a:off x="1" y="1895100"/>
        <a:ext cx="1083360" cy="464297"/>
      </dsp:txXfrm>
    </dsp:sp>
    <dsp:sp modelId="{24AA75E7-BC70-6E47-A53C-36B11ED99D43}">
      <dsp:nvSpPr>
        <dsp:cNvPr id="0" name=""/>
        <dsp:cNvSpPr/>
      </dsp:nvSpPr>
      <dsp:spPr>
        <a:xfrm rot="5400000">
          <a:off x="4007441" y="-1570659"/>
          <a:ext cx="1005977" cy="685413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15AB32-DCCB-D844-9BC6-A483574DFC67}">
      <dsp:nvSpPr>
        <dsp:cNvPr id="0" name=""/>
        <dsp:cNvSpPr/>
      </dsp:nvSpPr>
      <dsp:spPr>
        <a:xfrm rot="5400000">
          <a:off x="-232148" y="2938363"/>
          <a:ext cx="1547657" cy="10833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kumimoji="1" lang="zh-CN" altLang="en-US" sz="1900" kern="1200" dirty="0" smtClean="0"/>
            <a:t>区块链</a:t>
          </a:r>
          <a:r>
            <a:rPr kumimoji="1" lang="en-US" altLang="zh-CN" sz="1900" kern="1200" dirty="0" smtClean="0"/>
            <a:t>3.0</a:t>
          </a:r>
          <a:endParaRPr lang="zh-CN" altLang="en-US" sz="1900" kern="1200" dirty="0"/>
        </a:p>
      </dsp:txBody>
      <dsp:txXfrm rot="-5400000">
        <a:off x="1" y="3247894"/>
        <a:ext cx="1083360" cy="464297"/>
      </dsp:txXfrm>
    </dsp:sp>
    <dsp:sp modelId="{F223171D-B9DC-AD40-8B73-EDC0F393ADE9}">
      <dsp:nvSpPr>
        <dsp:cNvPr id="0" name=""/>
        <dsp:cNvSpPr/>
      </dsp:nvSpPr>
      <dsp:spPr>
        <a:xfrm rot="5400000">
          <a:off x="4007441" y="-217866"/>
          <a:ext cx="1005977" cy="685413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7364"/>
          </a:xfrm>
          <a:prstGeom prst="rect">
            <a:avLst/>
          </a:prstGeom>
        </p:spPr>
        <p:txBody>
          <a:bodyPr vert="horz" lIns="91440" tIns="45720" rIns="91440" bIns="45720" rtlCol="0"/>
          <a:lstStyle>
            <a:lvl1pPr algn="l" eaLnBrk="1" hangingPunct="1">
              <a:defRPr sz="1200">
                <a:ea typeface="宋体" charset="-122"/>
              </a:defRPr>
            </a:lvl1pPr>
          </a:lstStyle>
          <a:p>
            <a:pPr>
              <a:defRPr/>
            </a:pPr>
            <a:endParaRPr lang="zh-CN" altLang="en-US"/>
          </a:p>
        </p:txBody>
      </p:sp>
      <p:sp>
        <p:nvSpPr>
          <p:cNvPr id="3" name="Date Placeholder 2"/>
          <p:cNvSpPr>
            <a:spLocks noGrp="1"/>
          </p:cNvSpPr>
          <p:nvPr>
            <p:ph type="dt" idx="1"/>
          </p:nvPr>
        </p:nvSpPr>
        <p:spPr>
          <a:xfrm>
            <a:off x="3884613" y="0"/>
            <a:ext cx="2971800" cy="497364"/>
          </a:xfrm>
          <a:prstGeom prst="rect">
            <a:avLst/>
          </a:prstGeom>
        </p:spPr>
        <p:txBody>
          <a:bodyPr vert="horz" lIns="91440" tIns="45720" rIns="91440" bIns="45720" rtlCol="0"/>
          <a:lstStyle>
            <a:lvl1pPr algn="r" eaLnBrk="1" hangingPunct="1">
              <a:defRPr sz="1200">
                <a:ea typeface="宋体" charset="-122"/>
              </a:defRPr>
            </a:lvl1pPr>
          </a:lstStyle>
          <a:p>
            <a:pPr>
              <a:defRPr/>
            </a:pPr>
            <a:fld id="{05D8CE4A-D332-4236-86DB-B9791D12FB60}" type="datetimeFigureOut">
              <a:rPr lang="zh-CN" altLang="en-US"/>
              <a:pPr>
                <a:defRPr/>
              </a:pPr>
              <a:t>2018/5/8</a:t>
            </a:fld>
            <a:endParaRPr lang="zh-CN" altLang="en-US"/>
          </a:p>
        </p:txBody>
      </p:sp>
      <p:sp>
        <p:nvSpPr>
          <p:cNvPr id="4" name="Slide Image Placeholder 3"/>
          <p:cNvSpPr>
            <a:spLocks noGrp="1" noRot="1" noChangeAspect="1"/>
          </p:cNvSpPr>
          <p:nvPr>
            <p:ph type="sldImg" idx="2"/>
          </p:nvPr>
        </p:nvSpPr>
        <p:spPr>
          <a:xfrm>
            <a:off x="114300" y="746125"/>
            <a:ext cx="6629400" cy="3730625"/>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Notes Placeholder 4"/>
          <p:cNvSpPr>
            <a:spLocks noGrp="1"/>
          </p:cNvSpPr>
          <p:nvPr>
            <p:ph type="body" sz="quarter" idx="3"/>
          </p:nvPr>
        </p:nvSpPr>
        <p:spPr>
          <a:xfrm>
            <a:off x="685800" y="4724956"/>
            <a:ext cx="5486400" cy="4476274"/>
          </a:xfrm>
          <a:prstGeom prst="rect">
            <a:avLst/>
          </a:prstGeom>
        </p:spPr>
        <p:txBody>
          <a:bodyPr vert="horz" lIns="91440" tIns="45720" rIns="91440" bIns="45720" rtlCol="0"/>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zh-CN" altLang="en-US" noProof="0" smtClean="0"/>
          </a:p>
        </p:txBody>
      </p:sp>
      <p:sp>
        <p:nvSpPr>
          <p:cNvPr id="6" name="Footer Placeholder 5"/>
          <p:cNvSpPr>
            <a:spLocks noGrp="1"/>
          </p:cNvSpPr>
          <p:nvPr>
            <p:ph type="ftr" sz="quarter" idx="4"/>
          </p:nvPr>
        </p:nvSpPr>
        <p:spPr>
          <a:xfrm>
            <a:off x="0" y="9448185"/>
            <a:ext cx="2971800" cy="497364"/>
          </a:xfrm>
          <a:prstGeom prst="rect">
            <a:avLst/>
          </a:prstGeom>
        </p:spPr>
        <p:txBody>
          <a:bodyPr vert="horz" lIns="91440" tIns="45720" rIns="91440" bIns="45720" rtlCol="0" anchor="b"/>
          <a:lstStyle>
            <a:lvl1pPr algn="l" eaLnBrk="1" hangingPunct="1">
              <a:defRPr sz="1200">
                <a:ea typeface="宋体" charset="-122"/>
              </a:defRPr>
            </a:lvl1pPr>
          </a:lstStyle>
          <a:p>
            <a:pPr>
              <a:defRPr/>
            </a:pPr>
            <a:endParaRPr lang="zh-CN" altLang="en-US"/>
          </a:p>
        </p:txBody>
      </p:sp>
      <p:sp>
        <p:nvSpPr>
          <p:cNvPr id="7" name="Slide Number Placeholder 6"/>
          <p:cNvSpPr>
            <a:spLocks noGrp="1"/>
          </p:cNvSpPr>
          <p:nvPr>
            <p:ph type="sldNum" sz="quarter" idx="5"/>
          </p:nvPr>
        </p:nvSpPr>
        <p:spPr>
          <a:xfrm>
            <a:off x="3884613" y="9448185"/>
            <a:ext cx="2971800" cy="497364"/>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DC1057B-A720-4DA5-9003-8824819A6E2C}" type="slidenum">
              <a:rPr lang="zh-CN" altLang="en-US"/>
              <a:pPr>
                <a:defRPr/>
              </a:pPr>
              <a:t>‹#›</a:t>
            </a:fld>
            <a:endParaRPr lang="zh-CN" altLang="en-US"/>
          </a:p>
        </p:txBody>
      </p:sp>
    </p:spTree>
    <p:extLst>
      <p:ext uri="{BB962C8B-B14F-4D97-AF65-F5344CB8AC3E}">
        <p14:creationId xmlns:p14="http://schemas.microsoft.com/office/powerpoint/2010/main" val="362477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fld id="{FC8C6118-2D20-4B28-B502-5527B3530C38}" type="slidenum">
              <a:rPr lang="de-DE" altLang="zh-CN" sz="1200"/>
              <a:pPr eaLnBrk="1" hangingPunct="1"/>
              <a:t>2</a:t>
            </a:fld>
            <a:endParaRPr lang="de-DE" altLang="zh-CN" sz="1200"/>
          </a:p>
        </p:txBody>
      </p:sp>
      <p:sp>
        <p:nvSpPr>
          <p:cNvPr id="58371" name="Rectangle 2"/>
          <p:cNvSpPr>
            <a:spLocks noGrp="1" noRot="1" noChangeAspect="1" noChangeArrowheads="1" noTextEdit="1"/>
          </p:cNvSpPr>
          <p:nvPr>
            <p:ph type="sldImg"/>
          </p:nvPr>
        </p:nvSpPr>
        <p:spPr>
          <a:xfrm>
            <a:off x="112713" y="746125"/>
            <a:ext cx="6634162" cy="3732213"/>
          </a:xfrm>
          <a:ln/>
        </p:spPr>
      </p:sp>
      <p:sp>
        <p:nvSpPr>
          <p:cNvPr id="58372" name="Rectangle 3"/>
          <p:cNvSpPr>
            <a:spLocks noGrp="1" noChangeArrowheads="1"/>
          </p:cNvSpPr>
          <p:nvPr>
            <p:ph type="body" idx="1"/>
          </p:nvPr>
        </p:nvSpPr>
        <p:spPr>
          <a:xfrm>
            <a:off x="914400" y="4724956"/>
            <a:ext cx="5029200" cy="44762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noProof="1" smtClean="0"/>
          </a:p>
        </p:txBody>
      </p:sp>
    </p:spTree>
    <p:extLst>
      <p:ext uri="{BB962C8B-B14F-4D97-AF65-F5344CB8AC3E}">
        <p14:creationId xmlns:p14="http://schemas.microsoft.com/office/powerpoint/2010/main" val="1499895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fld id="{FC8C6118-2D20-4B28-B502-5527B3530C38}" type="slidenum">
              <a:rPr lang="de-DE" altLang="zh-CN" sz="1200"/>
              <a:pPr eaLnBrk="1" hangingPunct="1"/>
              <a:t>9</a:t>
            </a:fld>
            <a:endParaRPr lang="de-DE" altLang="zh-CN" sz="1200"/>
          </a:p>
        </p:txBody>
      </p:sp>
      <p:sp>
        <p:nvSpPr>
          <p:cNvPr id="58371" name="Rectangle 2"/>
          <p:cNvSpPr>
            <a:spLocks noGrp="1" noRot="1" noChangeAspect="1" noChangeArrowheads="1" noTextEdit="1"/>
          </p:cNvSpPr>
          <p:nvPr>
            <p:ph type="sldImg"/>
          </p:nvPr>
        </p:nvSpPr>
        <p:spPr>
          <a:xfrm>
            <a:off x="112713" y="746125"/>
            <a:ext cx="6634162" cy="3732213"/>
          </a:xfrm>
          <a:ln/>
        </p:spPr>
      </p:sp>
      <p:sp>
        <p:nvSpPr>
          <p:cNvPr id="58372" name="Rectangle 3"/>
          <p:cNvSpPr>
            <a:spLocks noGrp="1" noChangeArrowheads="1"/>
          </p:cNvSpPr>
          <p:nvPr>
            <p:ph type="body" idx="1"/>
          </p:nvPr>
        </p:nvSpPr>
        <p:spPr>
          <a:xfrm>
            <a:off x="914400" y="4724956"/>
            <a:ext cx="5029200" cy="44762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noProof="1" smtClean="0"/>
          </a:p>
        </p:txBody>
      </p:sp>
    </p:spTree>
    <p:extLst>
      <p:ext uri="{BB962C8B-B14F-4D97-AF65-F5344CB8AC3E}">
        <p14:creationId xmlns:p14="http://schemas.microsoft.com/office/powerpoint/2010/main" val="1857183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fld id="{FC8C6118-2D20-4B28-B502-5527B3530C38}" type="slidenum">
              <a:rPr lang="de-DE" altLang="zh-CN" sz="1200"/>
              <a:pPr eaLnBrk="1" hangingPunct="1"/>
              <a:t>13</a:t>
            </a:fld>
            <a:endParaRPr lang="de-DE" altLang="zh-CN" sz="1200"/>
          </a:p>
        </p:txBody>
      </p:sp>
      <p:sp>
        <p:nvSpPr>
          <p:cNvPr id="58371" name="Rectangle 2"/>
          <p:cNvSpPr>
            <a:spLocks noGrp="1" noRot="1" noChangeAspect="1" noChangeArrowheads="1" noTextEdit="1"/>
          </p:cNvSpPr>
          <p:nvPr>
            <p:ph type="sldImg"/>
          </p:nvPr>
        </p:nvSpPr>
        <p:spPr>
          <a:xfrm>
            <a:off x="112713" y="746125"/>
            <a:ext cx="6634162" cy="3732213"/>
          </a:xfrm>
          <a:ln/>
        </p:spPr>
      </p:sp>
      <p:sp>
        <p:nvSpPr>
          <p:cNvPr id="58372" name="Rectangle 3"/>
          <p:cNvSpPr>
            <a:spLocks noGrp="1" noChangeArrowheads="1"/>
          </p:cNvSpPr>
          <p:nvPr>
            <p:ph type="body" idx="1"/>
          </p:nvPr>
        </p:nvSpPr>
        <p:spPr>
          <a:xfrm>
            <a:off x="914400" y="4724956"/>
            <a:ext cx="5029200" cy="44762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noProof="1" smtClean="0"/>
          </a:p>
        </p:txBody>
      </p:sp>
    </p:spTree>
    <p:extLst>
      <p:ext uri="{BB962C8B-B14F-4D97-AF65-F5344CB8AC3E}">
        <p14:creationId xmlns:p14="http://schemas.microsoft.com/office/powerpoint/2010/main" val="39507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fld id="{FC8C6118-2D20-4B28-B502-5527B3530C38}" type="slidenum">
              <a:rPr lang="de-DE" altLang="zh-CN" sz="1200"/>
              <a:pPr eaLnBrk="1" hangingPunct="1"/>
              <a:t>34</a:t>
            </a:fld>
            <a:endParaRPr lang="de-DE" altLang="zh-CN" sz="1200"/>
          </a:p>
        </p:txBody>
      </p:sp>
      <p:sp>
        <p:nvSpPr>
          <p:cNvPr id="58371" name="Rectangle 2"/>
          <p:cNvSpPr>
            <a:spLocks noGrp="1" noRot="1" noChangeAspect="1" noChangeArrowheads="1" noTextEdit="1"/>
          </p:cNvSpPr>
          <p:nvPr>
            <p:ph type="sldImg"/>
          </p:nvPr>
        </p:nvSpPr>
        <p:spPr>
          <a:xfrm>
            <a:off x="112713" y="746125"/>
            <a:ext cx="6634162" cy="3732213"/>
          </a:xfrm>
          <a:ln/>
        </p:spPr>
      </p:sp>
      <p:sp>
        <p:nvSpPr>
          <p:cNvPr id="58372" name="Rectangle 3"/>
          <p:cNvSpPr>
            <a:spLocks noGrp="1" noChangeArrowheads="1"/>
          </p:cNvSpPr>
          <p:nvPr>
            <p:ph type="body" idx="1"/>
          </p:nvPr>
        </p:nvSpPr>
        <p:spPr>
          <a:xfrm>
            <a:off x="914400" y="4724956"/>
            <a:ext cx="5029200" cy="447627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noProof="1" smtClean="0"/>
          </a:p>
        </p:txBody>
      </p:sp>
    </p:spTree>
    <p:extLst>
      <p:ext uri="{BB962C8B-B14F-4D97-AF65-F5344CB8AC3E}">
        <p14:creationId xmlns:p14="http://schemas.microsoft.com/office/powerpoint/2010/main" val="1307128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20B2298-576E-4F5D-8B95-A46428A295C6}" type="datetime1">
              <a:rPr lang="zh-CN" altLang="en-US"/>
              <a:pPr>
                <a:defRPr/>
              </a:pPr>
              <a:t>2018/5/8</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EC5DC288-320C-49C8-8BFA-3A4F704E7D3B}" type="slidenum">
              <a:rPr lang="zh-CN" altLang="en-US"/>
              <a:pPr>
                <a:defRPr/>
              </a:pPr>
              <a:t>‹#›</a:t>
            </a:fld>
            <a:endParaRPr lang="zh-CN" altLang="en-US"/>
          </a:p>
        </p:txBody>
      </p:sp>
    </p:spTree>
    <p:extLst>
      <p:ext uri="{BB962C8B-B14F-4D97-AF65-F5344CB8AC3E}">
        <p14:creationId xmlns:p14="http://schemas.microsoft.com/office/powerpoint/2010/main" val="335166113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12657"/>
            <a:ext cx="10972800" cy="4525963"/>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日期占位符 1"/>
          <p:cNvSpPr>
            <a:spLocks noGrp="1"/>
          </p:cNvSpPr>
          <p:nvPr>
            <p:ph type="dt" sz="half" idx="10"/>
          </p:nvPr>
        </p:nvSpPr>
        <p:spPr/>
        <p:txBody>
          <a:bodyPr/>
          <a:lstStyle/>
          <a:p>
            <a:pPr>
              <a:defRPr/>
            </a:pPr>
            <a:fld id="{4F463369-FE64-45C0-896B-7F95ABF75D1E}" type="datetime1">
              <a:rPr lang="zh-CN" altLang="en-US" smtClean="0"/>
              <a:pPr>
                <a:defRPr/>
              </a:pPr>
              <a:t>2018/5/8</a:t>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6" name="幻灯片编号占位符 5"/>
          <p:cNvSpPr>
            <a:spLocks noGrp="1"/>
          </p:cNvSpPr>
          <p:nvPr>
            <p:ph type="sldNum" sz="quarter" idx="12"/>
          </p:nvPr>
        </p:nvSpPr>
        <p:spPr/>
        <p:txBody>
          <a:bodyPr/>
          <a:lstStyle/>
          <a:p>
            <a:pPr>
              <a:defRPr/>
            </a:pPr>
            <a:fld id="{16969E46-FE4E-4A50-9D00-CCFD26979BE6}" type="slidenum">
              <a:rPr lang="zh-CN" altLang="en-US" smtClean="0"/>
              <a:pPr>
                <a:defRPr/>
              </a:pPr>
              <a:t>‹#›</a:t>
            </a:fld>
            <a:endParaRPr lang="zh-CN" altLang="en-US"/>
          </a:p>
        </p:txBody>
      </p:sp>
    </p:spTree>
    <p:extLst>
      <p:ext uri="{BB962C8B-B14F-4D97-AF65-F5344CB8AC3E}">
        <p14:creationId xmlns:p14="http://schemas.microsoft.com/office/powerpoint/2010/main" val="256854595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a:stretch>
            <a:fillRect/>
          </a:stretch>
        </p:blipFill>
        <p:spPr>
          <a:xfrm>
            <a:off x="0" y="2988940"/>
            <a:ext cx="12192000" cy="3860800"/>
          </a:xfrm>
          <a:prstGeom prst="rect">
            <a:avLst/>
          </a:prstGeom>
        </p:spPr>
      </p:pic>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4F463369-FE64-45C0-896B-7F95ABF75D1E}" type="datetime1">
              <a:rPr lang="zh-CN" altLang="en-US"/>
              <a:pPr>
                <a:defRPr/>
              </a:pPr>
              <a:t>2018/5/8</a:t>
            </a:fld>
            <a:endParaRPr lang="zh-CN" alt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16969E46-FE4E-4A50-9D00-CCFD26979BE6}" type="slidenum">
              <a:rPr lang="zh-CN" altLang="en-US"/>
              <a:pPr>
                <a:defRPr/>
              </a:pPr>
              <a:t>‹#›</a:t>
            </a:fld>
            <a:endParaRPr lang="zh-CN" altLang="en-US"/>
          </a:p>
        </p:txBody>
      </p:sp>
      <p:pic>
        <p:nvPicPr>
          <p:cNvPr id="2"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02464" y="260648"/>
            <a:ext cx="3315072" cy="57606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png"/><Relationship Id="rId17" Type="http://schemas.openxmlformats.org/officeDocument/2006/relationships/image" Target="../media/image29.jpeg"/><Relationship Id="rId2" Type="http://schemas.openxmlformats.org/officeDocument/2006/relationships/image" Target="../media/image14.jpeg"/><Relationship Id="rId16" Type="http://schemas.openxmlformats.org/officeDocument/2006/relationships/image" Target="../media/image28.jpeg"/><Relationship Id="rId20"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gif"/><Relationship Id="rId10" Type="http://schemas.openxmlformats.org/officeDocument/2006/relationships/image" Target="../media/image22.jpeg"/><Relationship Id="rId19" Type="http://schemas.openxmlformats.org/officeDocument/2006/relationships/image" Target="../media/image31.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1.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912228"/>
          </a:xfrm>
          <a:prstGeom prst="rect">
            <a:avLst/>
          </a:prstGeom>
        </p:spPr>
      </p:pic>
      <p:grpSp>
        <p:nvGrpSpPr>
          <p:cNvPr id="24" name="组 23"/>
          <p:cNvGrpSpPr/>
          <p:nvPr/>
        </p:nvGrpSpPr>
        <p:grpSpPr>
          <a:xfrm>
            <a:off x="911424" y="2283803"/>
            <a:ext cx="10585174" cy="974724"/>
            <a:chOff x="1271464" y="2132856"/>
            <a:chExt cx="5076092" cy="974724"/>
          </a:xfrm>
        </p:grpSpPr>
        <p:sp>
          <p:nvSpPr>
            <p:cNvPr id="25" name="Rectangle 1"/>
            <p:cNvSpPr/>
            <p:nvPr/>
          </p:nvSpPr>
          <p:spPr>
            <a:xfrm>
              <a:off x="1271464" y="2132856"/>
              <a:ext cx="5076092" cy="974724"/>
            </a:xfrm>
            <a:prstGeom prst="rect">
              <a:avLst/>
            </a:prstGeom>
            <a:solidFill>
              <a:srgbClr val="8F191A"/>
            </a:soli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latin typeface="Arial" panose="020B0604020202020204" pitchFamily="34" charset="0"/>
                <a:ea typeface="黑体" panose="02010609060101010101" pitchFamily="49" charset="-122"/>
                <a:cs typeface="Arial" panose="020B0604020202020204" pitchFamily="34" charset="0"/>
              </a:endParaRPr>
            </a:p>
          </p:txBody>
        </p:sp>
        <p:sp>
          <p:nvSpPr>
            <p:cNvPr id="26" name="Rectangle 3"/>
            <p:cNvSpPr txBox="1">
              <a:spLocks noChangeArrowheads="1"/>
            </p:cNvSpPr>
            <p:nvPr/>
          </p:nvSpPr>
          <p:spPr bwMode="auto">
            <a:xfrm>
              <a:off x="1631504" y="2348880"/>
              <a:ext cx="4472753" cy="525401"/>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a:r>
                <a:rPr lang="zh-CN" altLang="en-US" sz="2800" dirty="0" smtClean="0">
                  <a:latin typeface="微软雅黑"/>
                  <a:ea typeface="微软雅黑"/>
                  <a:cs typeface="微软雅黑"/>
                </a:rPr>
                <a:t>区块链技术及应用</a:t>
              </a:r>
              <a:endParaRPr lang="en-US" altLang="zh-CN" sz="2800" dirty="0" smtClean="0">
                <a:latin typeface="微软雅黑"/>
                <a:ea typeface="微软雅黑"/>
                <a:cs typeface="微软雅黑"/>
              </a:endParaRPr>
            </a:p>
          </p:txBody>
        </p:sp>
      </p:grpSp>
      <p:sp>
        <p:nvSpPr>
          <p:cNvPr id="27" name="TextBox 4"/>
          <p:cNvSpPr txBox="1">
            <a:spLocks noChangeArrowheads="1"/>
          </p:cNvSpPr>
          <p:nvPr/>
        </p:nvSpPr>
        <p:spPr bwMode="auto">
          <a:xfrm>
            <a:off x="1585767" y="5734496"/>
            <a:ext cx="900112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5000"/>
              </a:lnSpc>
            </a:pPr>
            <a:r>
              <a:rPr lang="en-US" altLang="zh-CN" sz="2000" dirty="0" smtClean="0">
                <a:solidFill>
                  <a:schemeClr val="bg1"/>
                </a:solidFill>
                <a:effectLst>
                  <a:outerShdw blurRad="12700" dist="25400" dir="5400000" algn="t" rotWithShape="0">
                    <a:prstClr val="black">
                      <a:alpha val="50000"/>
                    </a:prstClr>
                  </a:outerShdw>
                </a:effectLst>
                <a:latin typeface="微软雅黑" panose="020B0503020204020204" pitchFamily="34" charset="-122"/>
                <a:ea typeface="微软雅黑" panose="020B0503020204020204" pitchFamily="34" charset="-122"/>
                <a:cs typeface="Yuppy SC Regular"/>
              </a:rPr>
              <a:t>2018</a:t>
            </a:r>
            <a:r>
              <a:rPr lang="zh-CN" altLang="en-US" sz="2000" dirty="0" smtClean="0">
                <a:solidFill>
                  <a:schemeClr val="bg1"/>
                </a:solidFill>
                <a:effectLst>
                  <a:outerShdw blurRad="12700" dist="25400" dir="5400000" algn="t" rotWithShape="0">
                    <a:prstClr val="black">
                      <a:alpha val="50000"/>
                    </a:prstClr>
                  </a:outerShdw>
                </a:effectLst>
                <a:latin typeface="微软雅黑" panose="020B0503020204020204" pitchFamily="34" charset="-122"/>
                <a:ea typeface="微软雅黑" panose="020B0503020204020204" pitchFamily="34" charset="-122"/>
                <a:cs typeface="Yuppy SC Regular"/>
              </a:rPr>
              <a:t>年</a:t>
            </a:r>
            <a:r>
              <a:rPr lang="en-US" altLang="zh-CN" sz="2000" dirty="0" smtClean="0">
                <a:solidFill>
                  <a:schemeClr val="bg1"/>
                </a:solidFill>
                <a:effectLst>
                  <a:outerShdw blurRad="12700" dist="25400" dir="5400000" algn="t" rotWithShape="0">
                    <a:prstClr val="black">
                      <a:alpha val="50000"/>
                    </a:prstClr>
                  </a:outerShdw>
                </a:effectLst>
                <a:latin typeface="微软雅黑" panose="020B0503020204020204" pitchFamily="34" charset="-122"/>
                <a:ea typeface="微软雅黑" panose="020B0503020204020204" pitchFamily="34" charset="-122"/>
                <a:cs typeface="Yuppy SC Regular"/>
              </a:rPr>
              <a:t>04</a:t>
            </a:r>
            <a:r>
              <a:rPr lang="zh-CN" altLang="en-US" sz="2000" dirty="0" smtClean="0">
                <a:solidFill>
                  <a:schemeClr val="bg1"/>
                </a:solidFill>
                <a:effectLst>
                  <a:outerShdw blurRad="12700" dist="25400" dir="5400000" algn="t" rotWithShape="0">
                    <a:prstClr val="black">
                      <a:alpha val="50000"/>
                    </a:prstClr>
                  </a:outerShdw>
                </a:effectLst>
                <a:latin typeface="微软雅黑" panose="020B0503020204020204" pitchFamily="34" charset="-122"/>
                <a:ea typeface="微软雅黑" panose="020B0503020204020204" pitchFamily="34" charset="-122"/>
                <a:cs typeface="Yuppy SC Regular"/>
              </a:rPr>
              <a:t>月 </a:t>
            </a:r>
            <a:r>
              <a:rPr lang="zh-CN" altLang="en-US" sz="2000" dirty="0" smtClean="0">
                <a:solidFill>
                  <a:schemeClr val="bg1"/>
                </a:solidFill>
                <a:effectLst>
                  <a:outerShdw blurRad="12700" dist="25400" dir="5400000" algn="t" rotWithShape="0">
                    <a:prstClr val="black">
                      <a:alpha val="50000"/>
                    </a:prstClr>
                  </a:outerShdw>
                </a:effectLst>
                <a:latin typeface="Yuppy SC Regular"/>
                <a:ea typeface="微软雅黑"/>
                <a:cs typeface="Yuppy SC Regular"/>
              </a:rPr>
              <a:t>北京</a:t>
            </a:r>
            <a:endParaRPr lang="en-US" altLang="zh-CN" sz="2000" dirty="0" smtClean="0">
              <a:solidFill>
                <a:schemeClr val="bg1"/>
              </a:solidFill>
              <a:effectLst>
                <a:outerShdw blurRad="12700" dist="25400" dir="5400000" algn="t" rotWithShape="0">
                  <a:prstClr val="black">
                    <a:alpha val="50000"/>
                  </a:prstClr>
                </a:outerShdw>
              </a:effectLst>
              <a:latin typeface="Yuppy SC Regular"/>
              <a:ea typeface="微软雅黑"/>
              <a:cs typeface="Yuppy SC Regular"/>
            </a:endParaRPr>
          </a:p>
          <a:p>
            <a:pPr algn="ctr" eaLnBrk="1" hangingPunct="1">
              <a:lnSpc>
                <a:spcPct val="125000"/>
              </a:lnSpc>
            </a:pPr>
            <a:r>
              <a:rPr lang="zh-CN" altLang="en-US" sz="2000" dirty="0" smtClean="0">
                <a:solidFill>
                  <a:schemeClr val="bg1"/>
                </a:solidFill>
                <a:effectLst>
                  <a:outerShdw blurRad="12700" dist="25400" dir="5400000" algn="t" rotWithShape="0">
                    <a:prstClr val="black">
                      <a:alpha val="50000"/>
                    </a:prstClr>
                  </a:outerShdw>
                </a:effectLst>
                <a:latin typeface="Yuppy SC Regular"/>
                <a:ea typeface="微软雅黑"/>
                <a:cs typeface="Yuppy SC Regular"/>
              </a:rPr>
              <a:t>北京阿尔山金融科技有限公司</a:t>
            </a:r>
            <a:endParaRPr lang="en-US" altLang="zh-CN" sz="2000" dirty="0">
              <a:solidFill>
                <a:schemeClr val="bg1"/>
              </a:solidFill>
              <a:effectLst>
                <a:outerShdw blurRad="12700" dist="25400" dir="5400000" algn="t" rotWithShape="0">
                  <a:prstClr val="black">
                    <a:alpha val="50000"/>
                  </a:prstClr>
                </a:outerShdw>
              </a:effectLst>
              <a:latin typeface="Yuppy SC Regular"/>
              <a:ea typeface="微软雅黑"/>
              <a:cs typeface="Yuppy SC Regular"/>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2304" y="351142"/>
            <a:ext cx="3098304" cy="639112"/>
          </a:xfrm>
          <a:prstGeom prst="rect">
            <a:avLst/>
          </a:prstGeom>
        </p:spPr>
      </p:pic>
    </p:spTree>
    <p:extLst>
      <p:ext uri="{BB962C8B-B14F-4D97-AF65-F5344CB8AC3E}">
        <p14:creationId xmlns:p14="http://schemas.microsoft.com/office/powerpoint/2010/main" val="3397787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1715853" y="167217"/>
            <a:ext cx="3300027"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金融科技 </a:t>
            </a:r>
            <a:r>
              <a:rPr lang="en-US" altLang="zh-CN" sz="2400" b="1" dirty="0" err="1" smtClean="0">
                <a:solidFill>
                  <a:srgbClr val="393A3B"/>
                </a:solidFill>
                <a:latin typeface="微软雅黑" panose="020B0503020204020204" pitchFamily="34" charset="-122"/>
                <a:ea typeface="微软雅黑" panose="020B0503020204020204" pitchFamily="34" charset="-122"/>
              </a:rPr>
              <a:t>FinTech</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7" name="文本框 5"/>
          <p:cNvSpPr txBox="1"/>
          <p:nvPr/>
        </p:nvSpPr>
        <p:spPr>
          <a:xfrm>
            <a:off x="191344" y="188641"/>
            <a:ext cx="1415772"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公司简介</a:t>
            </a:r>
            <a:endParaRPr lang="en-US" altLang="zh-CN" sz="2400" b="1" dirty="0" smtClean="0">
              <a:solidFill>
                <a:srgbClr val="FFFFFF"/>
              </a:solidFill>
              <a:latin typeface="微软雅黑"/>
              <a:ea typeface="微软雅黑"/>
              <a:cs typeface="微软雅黑"/>
            </a:endParaRPr>
          </a:p>
        </p:txBody>
      </p:sp>
      <p:sp>
        <p:nvSpPr>
          <p:cNvPr id="22" name="幻灯片编号占位符 1"/>
          <p:cNvSpPr txBox="1">
            <a:spLocks/>
          </p:cNvSpPr>
          <p:nvPr/>
        </p:nvSpPr>
        <p:spPr>
          <a:xfrm>
            <a:off x="9107168" y="6381328"/>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EC5DC288-320C-49C8-8BFA-3A4F704E7D3B}" type="slidenum">
              <a:rPr lang="zh-CN" altLang="en-US" smtClean="0"/>
              <a:pPr>
                <a:defRPr/>
              </a:pPr>
              <a:t>10</a:t>
            </a:fld>
            <a:endParaRPr lang="zh-CN" altLang="en-US" dirty="0"/>
          </a:p>
        </p:txBody>
      </p:sp>
      <p:pic>
        <p:nvPicPr>
          <p:cNvPr id="23" name="图片 22" descr="云计算图片.jpg"/>
          <p:cNvPicPr>
            <a:picLocks noChangeAspect="1"/>
          </p:cNvPicPr>
          <p:nvPr/>
        </p:nvPicPr>
        <p:blipFill>
          <a:blip r:embed="rId2"/>
          <a:srcRect l="21237" r="18915"/>
          <a:stretch>
            <a:fillRect/>
          </a:stretch>
        </p:blipFill>
        <p:spPr>
          <a:xfrm>
            <a:off x="3589351" y="1514476"/>
            <a:ext cx="2214578" cy="2134800"/>
          </a:xfrm>
          <a:prstGeom prst="rect">
            <a:avLst/>
          </a:prstGeom>
        </p:spPr>
      </p:pic>
      <p:grpSp>
        <p:nvGrpSpPr>
          <p:cNvPr id="24" name="Group 14" descr="e7d195523061f1c021b92b3d25e54ab5e788c0576048880950C3AFFA1066A7153250F1349197BA8C5246BA9D557EC0274B8DA272D2431748978789E76D2CD7D1F11E7447C1D163F5D9CA1CD35DC7B6F04BDF10FCA079404A4E5DD072E8AB9782416114458F3A118946D9C0DC6304D4A24B4A8EFA368AFE16780551CE5FCA8F1369B86649EE8E55379CDBC035361E9220"/>
          <p:cNvGrpSpPr/>
          <p:nvPr/>
        </p:nvGrpSpPr>
        <p:grpSpPr>
          <a:xfrm>
            <a:off x="1299399" y="3799588"/>
            <a:ext cx="1727200" cy="580163"/>
            <a:chOff x="990600" y="3042850"/>
            <a:chExt cx="1295400" cy="435180"/>
          </a:xfrm>
        </p:grpSpPr>
        <p:sp>
          <p:nvSpPr>
            <p:cNvPr id="25" name="TextBox 12"/>
            <p:cNvSpPr txBox="1"/>
            <p:nvPr/>
          </p:nvSpPr>
          <p:spPr>
            <a:xfrm>
              <a:off x="990600" y="3042850"/>
              <a:ext cx="1295400" cy="265492"/>
            </a:xfrm>
            <a:prstGeom prst="rect">
              <a:avLst/>
            </a:prstGeom>
            <a:noFill/>
          </p:spPr>
          <p:txBody>
            <a:bodyPr wrap="square" rtlCol="0">
              <a:spAutoFit/>
            </a:bodyPr>
            <a:lstStyle/>
            <a:p>
              <a:pPr algn="ctr"/>
              <a:r>
                <a:rPr lang="zh-CN" altLang="en-US" b="1" spc="50" dirty="0">
                  <a:solidFill>
                    <a:schemeClr val="tx2"/>
                  </a:solidFill>
                  <a:latin typeface="微软雅黑" panose="020B0503020204020204" pitchFamily="34" charset="-122"/>
                  <a:ea typeface="微软雅黑" panose="020B0503020204020204" pitchFamily="34" charset="-122"/>
                  <a:cs typeface="+mn-ea"/>
                  <a:sym typeface="+mn-lt"/>
                </a:rPr>
                <a:t>区块链</a:t>
              </a:r>
            </a:p>
          </p:txBody>
        </p:sp>
        <p:sp>
          <p:nvSpPr>
            <p:cNvPr id="26" name="TextBox 13"/>
            <p:cNvSpPr txBox="1"/>
            <p:nvPr/>
          </p:nvSpPr>
          <p:spPr>
            <a:xfrm>
              <a:off x="990600" y="3270834"/>
              <a:ext cx="1295400" cy="207196"/>
            </a:xfrm>
            <a:prstGeom prst="rect">
              <a:avLst/>
            </a:prstGeom>
            <a:noFill/>
          </p:spPr>
          <p:txBody>
            <a:bodyPr wrap="square" rtlCol="0">
              <a:spAutoFit/>
            </a:bodyPr>
            <a:lstStyle/>
            <a:p>
              <a:pPr algn="ctr"/>
              <a:r>
                <a:rPr lang="en-US" sz="1200" spc="50" dirty="0">
                  <a:solidFill>
                    <a:schemeClr val="tx2"/>
                  </a:solidFill>
                  <a:latin typeface="微软雅黑" panose="020B0503020204020204" pitchFamily="34" charset="-122"/>
                  <a:ea typeface="微软雅黑" panose="020B0503020204020204" pitchFamily="34" charset="-122"/>
                  <a:cs typeface="+mn-ea"/>
                  <a:sym typeface="+mn-lt"/>
                </a:rPr>
                <a:t>blockchain</a:t>
              </a:r>
            </a:p>
          </p:txBody>
        </p:sp>
      </p:grpSp>
      <p:grpSp>
        <p:nvGrpSpPr>
          <p:cNvPr id="27" name="Group 16" descr="e7d195523061f1c021b92b3d25e54ab5e788c0576048880950C3AFFA1066A7153250F1349197BA8C5246BA9D557EC0274B8DA272D2431748978789E76D2CD7D1F11E7447C1D163F5D9CA1CD35DC7B6F04BDF10FCA079404A4E5DD072E8AB9782416114458F3A118946D9C0DC6304D4A24B4A8EFA368AFE16780551CE5FCA8F1369B86649EE8E55379CDBC035361E9220"/>
          <p:cNvGrpSpPr/>
          <p:nvPr/>
        </p:nvGrpSpPr>
        <p:grpSpPr>
          <a:xfrm>
            <a:off x="3839399" y="3799588"/>
            <a:ext cx="1727200" cy="580163"/>
            <a:chOff x="990600" y="3042850"/>
            <a:chExt cx="1295400" cy="435180"/>
          </a:xfrm>
        </p:grpSpPr>
        <p:sp>
          <p:nvSpPr>
            <p:cNvPr id="28" name="TextBox 17"/>
            <p:cNvSpPr txBox="1"/>
            <p:nvPr/>
          </p:nvSpPr>
          <p:spPr>
            <a:xfrm>
              <a:off x="990600" y="3042850"/>
              <a:ext cx="1295400" cy="265492"/>
            </a:xfrm>
            <a:prstGeom prst="rect">
              <a:avLst/>
            </a:prstGeom>
            <a:noFill/>
          </p:spPr>
          <p:txBody>
            <a:bodyPr wrap="square" rtlCol="0">
              <a:spAutoFit/>
            </a:bodyPr>
            <a:lstStyle/>
            <a:p>
              <a:pPr algn="ctr"/>
              <a:r>
                <a:rPr lang="zh-CN" altLang="en-US" b="1" spc="50" dirty="0">
                  <a:solidFill>
                    <a:schemeClr val="tx2"/>
                  </a:solidFill>
                  <a:latin typeface="微软雅黑" panose="020B0503020204020204" pitchFamily="34" charset="-122"/>
                  <a:ea typeface="微软雅黑" panose="020B0503020204020204" pitchFamily="34" charset="-122"/>
                  <a:cs typeface="+mn-ea"/>
                  <a:sym typeface="+mn-lt"/>
                </a:rPr>
                <a:t>云计算</a:t>
              </a:r>
            </a:p>
          </p:txBody>
        </p:sp>
        <p:sp>
          <p:nvSpPr>
            <p:cNvPr id="29" name="TextBox 18"/>
            <p:cNvSpPr txBox="1"/>
            <p:nvPr/>
          </p:nvSpPr>
          <p:spPr>
            <a:xfrm>
              <a:off x="990600" y="3270834"/>
              <a:ext cx="1295400" cy="207196"/>
            </a:xfrm>
            <a:prstGeom prst="rect">
              <a:avLst/>
            </a:prstGeom>
            <a:noFill/>
          </p:spPr>
          <p:txBody>
            <a:bodyPr wrap="square" rtlCol="0">
              <a:spAutoFit/>
            </a:bodyPr>
            <a:lstStyle/>
            <a:p>
              <a:pPr algn="ctr"/>
              <a:r>
                <a:rPr lang="en-US" sz="1200" spc="50" dirty="0">
                  <a:solidFill>
                    <a:schemeClr val="tx2"/>
                  </a:solidFill>
                  <a:latin typeface="微软雅黑" panose="020B0503020204020204" pitchFamily="34" charset="-122"/>
                  <a:ea typeface="微软雅黑" panose="020B0503020204020204" pitchFamily="34" charset="-122"/>
                  <a:cs typeface="+mn-ea"/>
                  <a:sym typeface="+mn-lt"/>
                </a:rPr>
                <a:t>cloud computing</a:t>
              </a:r>
            </a:p>
          </p:txBody>
        </p:sp>
      </p:grpSp>
      <p:grpSp>
        <p:nvGrpSpPr>
          <p:cNvPr id="30" name="Group 20" descr="e7d195523061f1c021b92b3d25e54ab5e788c0576048880950C3AFFA1066A7153250F1349197BA8C5246BA9D557EC0274B8DA272D2431748978789E76D2CD7D1F11E7447C1D163F5D9CA1CD35DC7B6F04BDF10FCA079404A4E5DD072E8AB9782416114458F3A118946D9C0DC6304D4A24B4A8EFA368AFE16780551CE5FCA8F1369B86649EE8E55379CDBC035361E9220"/>
          <p:cNvGrpSpPr/>
          <p:nvPr/>
        </p:nvGrpSpPr>
        <p:grpSpPr>
          <a:xfrm>
            <a:off x="6247319" y="3808622"/>
            <a:ext cx="1727200" cy="563514"/>
            <a:chOff x="967740" y="3077143"/>
            <a:chExt cx="1295400" cy="422691"/>
          </a:xfrm>
        </p:grpSpPr>
        <p:sp>
          <p:nvSpPr>
            <p:cNvPr id="31" name="TextBox 21"/>
            <p:cNvSpPr txBox="1"/>
            <p:nvPr/>
          </p:nvSpPr>
          <p:spPr>
            <a:xfrm>
              <a:off x="967740" y="3077143"/>
              <a:ext cx="1295400" cy="265492"/>
            </a:xfrm>
            <a:prstGeom prst="rect">
              <a:avLst/>
            </a:prstGeom>
            <a:noFill/>
          </p:spPr>
          <p:txBody>
            <a:bodyPr wrap="square" rtlCol="0">
              <a:spAutoFit/>
            </a:bodyPr>
            <a:lstStyle/>
            <a:p>
              <a:pPr algn="ctr"/>
              <a:r>
                <a:rPr lang="zh-CN" altLang="en-US" b="1" spc="50" dirty="0" err="1">
                  <a:solidFill>
                    <a:schemeClr val="tx2"/>
                  </a:solidFill>
                  <a:latin typeface="微软雅黑" panose="020B0503020204020204" pitchFamily="34" charset="-122"/>
                  <a:ea typeface="微软雅黑" panose="020B0503020204020204" pitchFamily="34" charset="-122"/>
                  <a:cs typeface="+mn-ea"/>
                  <a:sym typeface="+mn-lt"/>
                </a:rPr>
                <a:t>大数据</a:t>
              </a:r>
            </a:p>
          </p:txBody>
        </p:sp>
        <p:sp>
          <p:nvSpPr>
            <p:cNvPr id="32" name="TextBox 22"/>
            <p:cNvSpPr txBox="1"/>
            <p:nvPr/>
          </p:nvSpPr>
          <p:spPr>
            <a:xfrm>
              <a:off x="967740" y="3292638"/>
              <a:ext cx="1295400" cy="207196"/>
            </a:xfrm>
            <a:prstGeom prst="rect">
              <a:avLst/>
            </a:prstGeom>
            <a:noFill/>
          </p:spPr>
          <p:txBody>
            <a:bodyPr wrap="square" rtlCol="0">
              <a:spAutoFit/>
            </a:bodyPr>
            <a:lstStyle/>
            <a:p>
              <a:pPr algn="ctr"/>
              <a:r>
                <a:rPr lang="en-US" sz="1200" spc="50" dirty="0">
                  <a:solidFill>
                    <a:schemeClr val="tx2"/>
                  </a:solidFill>
                  <a:latin typeface="微软雅黑" panose="020B0503020204020204" pitchFamily="34" charset="-122"/>
                  <a:ea typeface="微软雅黑" panose="020B0503020204020204" pitchFamily="34" charset="-122"/>
                  <a:cs typeface="+mn-ea"/>
                  <a:sym typeface="+mn-lt"/>
                </a:rPr>
                <a:t>big data</a:t>
              </a:r>
            </a:p>
          </p:txBody>
        </p:sp>
      </p:grpSp>
      <p:grpSp>
        <p:nvGrpSpPr>
          <p:cNvPr id="33" name="组合 10"/>
          <p:cNvGrpSpPr/>
          <p:nvPr/>
        </p:nvGrpSpPr>
        <p:grpSpPr>
          <a:xfrm>
            <a:off x="8304259" y="3799589"/>
            <a:ext cx="2731332" cy="635092"/>
            <a:chOff x="8478060" y="4142477"/>
            <a:chExt cx="2731332" cy="635092"/>
          </a:xfrm>
        </p:grpSpPr>
        <p:sp>
          <p:nvSpPr>
            <p:cNvPr id="34" name="TextBox 25"/>
            <p:cNvSpPr txBox="1"/>
            <p:nvPr/>
          </p:nvSpPr>
          <p:spPr>
            <a:xfrm>
              <a:off x="8980126" y="4142477"/>
              <a:ext cx="1727200" cy="353943"/>
            </a:xfrm>
            <a:prstGeom prst="rect">
              <a:avLst/>
            </a:prstGeom>
            <a:noFill/>
          </p:spPr>
          <p:txBody>
            <a:bodyPr wrap="square" rtlCol="0">
              <a:spAutoFit/>
            </a:bodyPr>
            <a:lstStyle/>
            <a:p>
              <a:pPr algn="ctr"/>
              <a:r>
                <a:rPr lang="zh-CN" altLang="en-US" b="1" spc="50" dirty="0">
                  <a:solidFill>
                    <a:schemeClr val="tx2"/>
                  </a:solidFill>
                  <a:latin typeface="微软雅黑" panose="020B0503020204020204" pitchFamily="34" charset="-122"/>
                  <a:ea typeface="微软雅黑" panose="020B0503020204020204" pitchFamily="34" charset="-122"/>
                  <a:cs typeface="+mn-ea"/>
                  <a:sym typeface="+mn-lt"/>
                </a:rPr>
                <a:t>人工智能</a:t>
              </a:r>
            </a:p>
          </p:txBody>
        </p:sp>
        <p:sp>
          <p:nvSpPr>
            <p:cNvPr id="35" name="TextBox 26"/>
            <p:cNvSpPr txBox="1"/>
            <p:nvPr/>
          </p:nvSpPr>
          <p:spPr>
            <a:xfrm>
              <a:off x="8478060" y="4500570"/>
              <a:ext cx="2731332" cy="276999"/>
            </a:xfrm>
            <a:prstGeom prst="rect">
              <a:avLst/>
            </a:prstGeom>
            <a:noFill/>
          </p:spPr>
          <p:txBody>
            <a:bodyPr wrap="square" rtlCol="0">
              <a:spAutoFit/>
            </a:bodyPr>
            <a:lstStyle/>
            <a:p>
              <a:pPr algn="ctr"/>
              <a:r>
                <a:rPr lang="en-US" sz="1200" spc="50" dirty="0">
                  <a:solidFill>
                    <a:schemeClr val="tx2"/>
                  </a:solidFill>
                  <a:latin typeface="微软雅黑" panose="020B0503020204020204" pitchFamily="34" charset="-122"/>
                  <a:ea typeface="微软雅黑" panose="020B0503020204020204" pitchFamily="34" charset="-122"/>
                  <a:cs typeface="+mn-ea"/>
                  <a:sym typeface="+mn-lt"/>
                </a:rPr>
                <a:t>artificial intelligence</a:t>
              </a:r>
            </a:p>
          </p:txBody>
        </p:sp>
      </p:grpSp>
      <p:pic>
        <p:nvPicPr>
          <p:cNvPr id="36" name="图片占位符 5" descr="E:\公司介绍：ppt\区块链.jpg区块链"/>
          <p:cNvPicPr>
            <a:picLocks noChangeAspect="1"/>
          </p:cNvPicPr>
          <p:nvPr/>
        </p:nvPicPr>
        <p:blipFill>
          <a:blip r:embed="rId3"/>
          <a:srcRect/>
          <a:stretch>
            <a:fillRect/>
          </a:stretch>
        </p:blipFill>
        <p:spPr>
          <a:xfrm>
            <a:off x="1096199" y="1514476"/>
            <a:ext cx="2133600" cy="2133600"/>
          </a:xfrm>
          <a:prstGeom prst="rect">
            <a:avLst/>
          </a:prstGeom>
        </p:spPr>
      </p:pic>
      <p:pic>
        <p:nvPicPr>
          <p:cNvPr id="37" name="图片占位符 8" descr="E:\公司介绍：ppt\大数据.png大数据"/>
          <p:cNvPicPr>
            <a:picLocks noChangeAspect="1"/>
          </p:cNvPicPr>
          <p:nvPr/>
        </p:nvPicPr>
        <p:blipFill>
          <a:blip r:embed="rId4" cstate="print"/>
          <a:srcRect/>
          <a:stretch>
            <a:fillRect/>
          </a:stretch>
        </p:blipFill>
        <p:spPr>
          <a:xfrm>
            <a:off x="6074599" y="1515111"/>
            <a:ext cx="2133600" cy="2132965"/>
          </a:xfrm>
          <a:prstGeom prst="rect">
            <a:avLst/>
          </a:prstGeom>
        </p:spPr>
      </p:pic>
      <p:pic>
        <p:nvPicPr>
          <p:cNvPr id="38" name="图片占位符 9" descr="E:\公司介绍：ppt\145818414319213200_a580xH.jpg145818414319213200_a580xH"/>
          <p:cNvPicPr>
            <a:picLocks noChangeAspect="1"/>
          </p:cNvPicPr>
          <p:nvPr/>
        </p:nvPicPr>
        <p:blipFill>
          <a:blip r:embed="rId5"/>
          <a:srcRect/>
          <a:stretch>
            <a:fillRect/>
          </a:stretch>
        </p:blipFill>
        <p:spPr>
          <a:xfrm>
            <a:off x="8512999" y="1515111"/>
            <a:ext cx="2133600" cy="2132965"/>
          </a:xfrm>
          <a:prstGeom prst="rect">
            <a:avLst/>
          </a:prstGeom>
        </p:spPr>
      </p:pic>
      <p:sp>
        <p:nvSpPr>
          <p:cNvPr id="39" name="Title 20" descr="e7d195523061f1c021b92b3d25e54ab5e788c0576048880950C3AFFA1066A7153250F1349197BA8C5246BA9D557EC0274B8DA272D2431748978789E76D2CD7D1F11E7447C1D163F5D9CA1CD35DC7B6F04BDF10FCA079404A4E5DD072E8AB9782416114458F3A118946D9C0DC6304D4A24B4A8EFA368AFE16780551CE5FCA8F1369B86649EE8E55379CDBC035361E9220"/>
          <p:cNvSpPr txBox="1"/>
          <p:nvPr/>
        </p:nvSpPr>
        <p:spPr>
          <a:xfrm>
            <a:off x="874707" y="4943500"/>
            <a:ext cx="10189845" cy="861764"/>
          </a:xfrm>
          <a:prstGeom prst="rect">
            <a:avLst/>
          </a:prstGeom>
        </p:spPr>
        <p:txBody>
          <a:bodyPr vert="horz" wrap="square" lIns="121910" tIns="60955" rIns="121910" bIns="60955" numCol="1" spcCol="975409"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defTabSz="227965" fontAlgn="auto">
              <a:lnSpc>
                <a:spcPct val="150000"/>
              </a:lnSpc>
            </a:pPr>
            <a:r>
              <a:rPr lang="fr-FR" sz="1600" dirty="0" smtClean="0">
                <a:solidFill>
                  <a:schemeClr val="tx1"/>
                </a:solidFill>
                <a:latin typeface="微软雅黑" panose="020B0503020204020204" pitchFamily="34" charset="-122"/>
                <a:ea typeface="微软雅黑" panose="020B0503020204020204" pitchFamily="34" charset="-122"/>
                <a:cs typeface="+mn-ea"/>
                <a:sym typeface="+mn-lt"/>
              </a:rPr>
              <a:t>公司以金融科技为</a:t>
            </a:r>
            <a:r>
              <a:rPr lang="zh-CN" altLang="fr-FR" sz="1600" dirty="0">
                <a:solidFill>
                  <a:schemeClr val="tx1"/>
                </a:solidFill>
                <a:latin typeface="微软雅黑" panose="020B0503020204020204" pitchFamily="34" charset="-122"/>
                <a:ea typeface="微软雅黑" panose="020B0503020204020204" pitchFamily="34" charset="-122"/>
                <a:cs typeface="+mn-ea"/>
                <a:sym typeface="+mn-lt"/>
              </a:rPr>
              <a:t>主要</a:t>
            </a:r>
            <a:r>
              <a:rPr lang="fr-FR" sz="1600" dirty="0">
                <a:solidFill>
                  <a:schemeClr val="tx1"/>
                </a:solidFill>
                <a:latin typeface="微软雅黑" panose="020B0503020204020204" pitchFamily="34" charset="-122"/>
                <a:ea typeface="微软雅黑" panose="020B0503020204020204" pitchFamily="34" charset="-122"/>
                <a:cs typeface="+mn-ea"/>
                <a:sym typeface="+mn-lt"/>
              </a:rPr>
              <a:t>发展方向，致力于探索区块链、云计算、大数据、人工智能等前沿科技</a:t>
            </a: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技术</a:t>
            </a:r>
            <a:r>
              <a:rPr lang="fr-FR" sz="1600" dirty="0">
                <a:solidFill>
                  <a:schemeClr val="tx1"/>
                </a:solidFill>
                <a:latin typeface="微软雅黑" panose="020B0503020204020204" pitchFamily="34" charset="-122"/>
                <a:ea typeface="微软雅黑" panose="020B0503020204020204" pitchFamily="34" charset="-122"/>
                <a:cs typeface="+mn-ea"/>
                <a:sym typeface="+mn-lt"/>
              </a:rPr>
              <a:t>在金融行业中的应用，促进金融行业产品</a:t>
            </a: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与</a:t>
            </a:r>
            <a:r>
              <a:rPr lang="fr-FR" sz="1600" dirty="0">
                <a:solidFill>
                  <a:schemeClr val="tx1"/>
                </a:solidFill>
                <a:latin typeface="微软雅黑" panose="020B0503020204020204" pitchFamily="34" charset="-122"/>
                <a:ea typeface="微软雅黑" panose="020B0503020204020204" pitchFamily="34" charset="-122"/>
                <a:cs typeface="+mn-ea"/>
                <a:sym typeface="+mn-lt"/>
              </a:rPr>
              <a:t>服务</a:t>
            </a: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的</a:t>
            </a:r>
            <a:r>
              <a:rPr lang="fr-FR" sz="1600" dirty="0">
                <a:solidFill>
                  <a:schemeClr val="tx1"/>
                </a:solidFill>
                <a:latin typeface="微软雅黑" panose="020B0503020204020204" pitchFamily="34" charset="-122"/>
                <a:ea typeface="微软雅黑" panose="020B0503020204020204" pitchFamily="34" charset="-122"/>
                <a:cs typeface="+mn-ea"/>
                <a:sym typeface="+mn-lt"/>
              </a:rPr>
              <a:t>创新，为数字化时代金融基础设施</a:t>
            </a:r>
            <a:r>
              <a:rPr lang="zh-CN" altLang="en-US" sz="1600" dirty="0">
                <a:solidFill>
                  <a:schemeClr val="tx1"/>
                </a:solidFill>
                <a:latin typeface="微软雅黑" panose="020B0503020204020204" pitchFamily="34" charset="-122"/>
                <a:ea typeface="微软雅黑" panose="020B0503020204020204" pitchFamily="34" charset="-122"/>
                <a:cs typeface="+mn-ea"/>
                <a:sym typeface="+mn-lt"/>
              </a:rPr>
              <a:t>建设</a:t>
            </a:r>
            <a:r>
              <a:rPr lang="fr-FR" sz="1600" dirty="0">
                <a:solidFill>
                  <a:schemeClr val="tx1"/>
                </a:solidFill>
                <a:latin typeface="微软雅黑" panose="020B0503020204020204" pitchFamily="34" charset="-122"/>
                <a:ea typeface="微软雅黑" panose="020B0503020204020204" pitchFamily="34" charset="-122"/>
                <a:cs typeface="+mn-ea"/>
                <a:sym typeface="+mn-lt"/>
              </a:rPr>
              <a:t>做贡献</a:t>
            </a:r>
            <a:r>
              <a:rPr lang="fr-FR" sz="1600" dirty="0">
                <a:solidFill>
                  <a:srgbClr val="797979"/>
                </a:solidFill>
                <a:latin typeface="微软雅黑" panose="020B0503020204020204" pitchFamily="34" charset="-122"/>
                <a:ea typeface="微软雅黑" panose="020B0503020204020204" pitchFamily="34" charset="-122"/>
                <a:cs typeface="+mn-ea"/>
                <a:sym typeface="+mn-lt"/>
              </a:rPr>
              <a:t>。</a:t>
            </a:r>
          </a:p>
        </p:txBody>
      </p:sp>
      <p:grpSp>
        <p:nvGrpSpPr>
          <p:cNvPr id="40" name="Group 123" descr="e7d195523061f1c021b92b3d25e54ab5e788c0576048880950C3AFFA1066A7153250F1349197BA8C5246BA9D557EC0274B8DA272D2431748978789E76D2CD7D1F11E7447C1D163F5D9CA1CD35DC7B6F04BDF10FCA079404AD523CA8F0B8CCBF60F2D51B7B0A2748B8722102F0457CEC8E7393D07E56B760E0701CF322F8215ED6370C26B80BDD67A8877F7DB6EB5BAF9"/>
          <p:cNvGrpSpPr/>
          <p:nvPr/>
        </p:nvGrpSpPr>
        <p:grpSpPr>
          <a:xfrm>
            <a:off x="1885504" y="4512311"/>
            <a:ext cx="526415" cy="208280"/>
            <a:chOff x="1441430" y="4357700"/>
            <a:chExt cx="503238" cy="177800"/>
          </a:xfrm>
          <a:solidFill>
            <a:srgbClr val="44546A"/>
          </a:solidFill>
        </p:grpSpPr>
        <p:sp>
          <p:nvSpPr>
            <p:cNvPr id="41" name="Freeform 19"/>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vert="horz" wrap="square" lIns="121920" tIns="60960" rIns="121920" bIns="60960" numCol="1" anchor="t" anchorCtr="0" compatLnSpc="1"/>
            <a:lstStyle/>
            <a:p>
              <a:endParaRPr lang="en-US" sz="2400" spc="50">
                <a:latin typeface="微软雅黑" panose="020B0503020204020204" pitchFamily="34" charset="-122"/>
                <a:ea typeface="微软雅黑" panose="020B0503020204020204" pitchFamily="34" charset="-122"/>
                <a:cs typeface="+mn-ea"/>
                <a:sym typeface="+mn-lt"/>
              </a:endParaRPr>
            </a:p>
          </p:txBody>
        </p:sp>
        <p:sp>
          <p:nvSpPr>
            <p:cNvPr id="42" name="Freeform 20"/>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vert="horz" wrap="square" lIns="121920" tIns="60960" rIns="121920" bIns="60960" numCol="1" anchor="t" anchorCtr="0" compatLnSpc="1"/>
            <a:lstStyle/>
            <a:p>
              <a:endParaRPr lang="en-US" sz="2400" spc="50">
                <a:latin typeface="微软雅黑" panose="020B0503020204020204" pitchFamily="34" charset="-122"/>
                <a:ea typeface="微软雅黑" panose="020B0503020204020204" pitchFamily="34" charset="-122"/>
                <a:cs typeface="+mn-ea"/>
                <a:sym typeface="+mn-lt"/>
              </a:endParaRPr>
            </a:p>
          </p:txBody>
        </p:sp>
        <p:sp>
          <p:nvSpPr>
            <p:cNvPr id="43" name="Freeform 21"/>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vert="horz" wrap="square" lIns="121920" tIns="60960" rIns="121920" bIns="60960" numCol="1" anchor="t" anchorCtr="0" compatLnSpc="1"/>
            <a:lstStyle/>
            <a:p>
              <a:endParaRPr lang="en-US" sz="2400" spc="50">
                <a:latin typeface="微软雅黑" panose="020B0503020204020204" pitchFamily="34" charset="-122"/>
                <a:ea typeface="微软雅黑" panose="020B0503020204020204" pitchFamily="34" charset="-122"/>
                <a:cs typeface="+mn-ea"/>
                <a:sym typeface="+mn-lt"/>
              </a:endParaRPr>
            </a:p>
          </p:txBody>
        </p:sp>
      </p:grpSp>
      <p:sp>
        <p:nvSpPr>
          <p:cNvPr id="44" name="Freeform 172" descr="e7d195523061f1c021b92b3d25e54ab5e788c0576048880950C3AFFA1066A7153250F1349197BA8C5246BA9D557EC0274B8DA272D2431748978789E76D2CD7D1F11E7447C1D163F5D9CA1CD35DC7B6F04BDF10FCA079404AD523CA8F0B8CCBF60F2D51B7B0A2748B8722102F0457CEC8E7393D07E56B760E0701CF322F8215ED6370C26B80BDD67A8877F7DB6EB5BAF9"/>
          <p:cNvSpPr>
            <a:spLocks noEditPoints="1"/>
          </p:cNvSpPr>
          <p:nvPr/>
        </p:nvSpPr>
        <p:spPr bwMode="auto">
          <a:xfrm>
            <a:off x="4450269" y="4448494"/>
            <a:ext cx="506095" cy="335915"/>
          </a:xfrm>
          <a:custGeom>
            <a:avLst/>
            <a:gdLst>
              <a:gd name="T0" fmla="*/ 202722 w 73"/>
              <a:gd name="T1" fmla="*/ 182562 h 53"/>
              <a:gd name="T2" fmla="*/ 58411 w 73"/>
              <a:gd name="T3" fmla="*/ 182562 h 53"/>
              <a:gd name="T4" fmla="*/ 0 w 73"/>
              <a:gd name="T5" fmla="*/ 124004 h 53"/>
              <a:gd name="T6" fmla="*/ 34360 w 73"/>
              <a:gd name="T7" fmla="*/ 72336 h 53"/>
              <a:gd name="T8" fmla="*/ 34360 w 73"/>
              <a:gd name="T9" fmla="*/ 65447 h 53"/>
              <a:gd name="T10" fmla="*/ 103079 w 73"/>
              <a:gd name="T11" fmla="*/ 0 h 53"/>
              <a:gd name="T12" fmla="*/ 164926 w 73"/>
              <a:gd name="T13" fmla="*/ 41335 h 53"/>
              <a:gd name="T14" fmla="*/ 185542 w 73"/>
              <a:gd name="T15" fmla="*/ 31001 h 53"/>
              <a:gd name="T16" fmla="*/ 219901 w 73"/>
              <a:gd name="T17" fmla="*/ 65447 h 53"/>
              <a:gd name="T18" fmla="*/ 213029 w 73"/>
              <a:gd name="T19" fmla="*/ 82670 h 53"/>
              <a:gd name="T20" fmla="*/ 250825 w 73"/>
              <a:gd name="T21" fmla="*/ 130894 h 53"/>
              <a:gd name="T22" fmla="*/ 202722 w 73"/>
              <a:gd name="T23" fmla="*/ 182562 h 53"/>
              <a:gd name="T24" fmla="*/ 168362 w 73"/>
              <a:gd name="T25" fmla="*/ 93003 h 53"/>
              <a:gd name="T26" fmla="*/ 120259 w 73"/>
              <a:gd name="T27" fmla="*/ 44779 h 53"/>
              <a:gd name="T28" fmla="*/ 116823 w 73"/>
              <a:gd name="T29" fmla="*/ 44779 h 53"/>
              <a:gd name="T30" fmla="*/ 116823 w 73"/>
              <a:gd name="T31" fmla="*/ 44779 h 53"/>
              <a:gd name="T32" fmla="*/ 68719 w 73"/>
              <a:gd name="T33" fmla="*/ 93003 h 53"/>
              <a:gd name="T34" fmla="*/ 68719 w 73"/>
              <a:gd name="T35" fmla="*/ 93003 h 53"/>
              <a:gd name="T36" fmla="*/ 72155 w 73"/>
              <a:gd name="T37" fmla="*/ 99892 h 53"/>
              <a:gd name="T38" fmla="*/ 103079 w 73"/>
              <a:gd name="T39" fmla="*/ 99892 h 53"/>
              <a:gd name="T40" fmla="*/ 103079 w 73"/>
              <a:gd name="T41" fmla="*/ 144672 h 53"/>
              <a:gd name="T42" fmla="*/ 106515 w 73"/>
              <a:gd name="T43" fmla="*/ 148116 h 53"/>
              <a:gd name="T44" fmla="*/ 130566 w 73"/>
              <a:gd name="T45" fmla="*/ 148116 h 53"/>
              <a:gd name="T46" fmla="*/ 134002 w 73"/>
              <a:gd name="T47" fmla="*/ 144672 h 53"/>
              <a:gd name="T48" fmla="*/ 134002 w 73"/>
              <a:gd name="T49" fmla="*/ 99892 h 53"/>
              <a:gd name="T50" fmla="*/ 164926 w 73"/>
              <a:gd name="T51" fmla="*/ 99892 h 53"/>
              <a:gd name="T52" fmla="*/ 168362 w 73"/>
              <a:gd name="T53" fmla="*/ 93003 h 53"/>
              <a:gd name="T54" fmla="*/ 168362 w 73"/>
              <a:gd name="T55" fmla="*/ 93003 h 5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3" h="53">
                <a:moveTo>
                  <a:pt x="59" y="53"/>
                </a:moveTo>
                <a:cubicBezTo>
                  <a:pt x="17" y="53"/>
                  <a:pt x="17" y="53"/>
                  <a:pt x="17" y="53"/>
                </a:cubicBezTo>
                <a:cubicBezTo>
                  <a:pt x="8" y="53"/>
                  <a:pt x="0" y="45"/>
                  <a:pt x="0" y="36"/>
                </a:cubicBezTo>
                <a:cubicBezTo>
                  <a:pt x="0" y="29"/>
                  <a:pt x="4" y="23"/>
                  <a:pt x="10" y="21"/>
                </a:cubicBezTo>
                <a:cubicBezTo>
                  <a:pt x="10" y="20"/>
                  <a:pt x="10" y="20"/>
                  <a:pt x="10" y="19"/>
                </a:cubicBezTo>
                <a:cubicBezTo>
                  <a:pt x="10" y="8"/>
                  <a:pt x="19" y="0"/>
                  <a:pt x="30" y="0"/>
                </a:cubicBezTo>
                <a:cubicBezTo>
                  <a:pt x="37" y="0"/>
                  <a:pt x="45" y="4"/>
                  <a:pt x="48" y="12"/>
                </a:cubicBezTo>
                <a:cubicBezTo>
                  <a:pt x="49" y="10"/>
                  <a:pt x="52" y="9"/>
                  <a:pt x="54" y="9"/>
                </a:cubicBezTo>
                <a:cubicBezTo>
                  <a:pt x="59" y="9"/>
                  <a:pt x="64" y="14"/>
                  <a:pt x="64" y="19"/>
                </a:cubicBezTo>
                <a:cubicBezTo>
                  <a:pt x="64" y="21"/>
                  <a:pt x="63" y="23"/>
                  <a:pt x="62" y="24"/>
                </a:cubicBezTo>
                <a:cubicBezTo>
                  <a:pt x="69" y="26"/>
                  <a:pt x="73" y="32"/>
                  <a:pt x="73" y="38"/>
                </a:cubicBezTo>
                <a:cubicBezTo>
                  <a:pt x="73" y="46"/>
                  <a:pt x="67" y="53"/>
                  <a:pt x="59" y="53"/>
                </a:cubicBezTo>
                <a:close/>
                <a:moveTo>
                  <a:pt x="49" y="27"/>
                </a:moveTo>
                <a:cubicBezTo>
                  <a:pt x="35" y="13"/>
                  <a:pt x="35" y="13"/>
                  <a:pt x="35" y="13"/>
                </a:cubicBezTo>
                <a:cubicBezTo>
                  <a:pt x="35" y="13"/>
                  <a:pt x="35" y="13"/>
                  <a:pt x="34" y="13"/>
                </a:cubicBezTo>
                <a:cubicBezTo>
                  <a:pt x="34" y="13"/>
                  <a:pt x="34" y="13"/>
                  <a:pt x="34" y="13"/>
                </a:cubicBezTo>
                <a:cubicBezTo>
                  <a:pt x="20" y="27"/>
                  <a:pt x="20" y="27"/>
                  <a:pt x="20" y="27"/>
                </a:cubicBezTo>
                <a:cubicBezTo>
                  <a:pt x="20" y="27"/>
                  <a:pt x="20" y="27"/>
                  <a:pt x="20" y="27"/>
                </a:cubicBezTo>
                <a:cubicBezTo>
                  <a:pt x="20" y="28"/>
                  <a:pt x="20" y="29"/>
                  <a:pt x="21" y="29"/>
                </a:cubicBezTo>
                <a:cubicBezTo>
                  <a:pt x="30" y="29"/>
                  <a:pt x="30" y="29"/>
                  <a:pt x="30" y="29"/>
                </a:cubicBezTo>
                <a:cubicBezTo>
                  <a:pt x="30" y="42"/>
                  <a:pt x="30" y="42"/>
                  <a:pt x="30" y="42"/>
                </a:cubicBezTo>
                <a:cubicBezTo>
                  <a:pt x="30" y="43"/>
                  <a:pt x="30" y="43"/>
                  <a:pt x="31" y="43"/>
                </a:cubicBezTo>
                <a:cubicBezTo>
                  <a:pt x="38" y="43"/>
                  <a:pt x="38" y="43"/>
                  <a:pt x="38" y="43"/>
                </a:cubicBezTo>
                <a:cubicBezTo>
                  <a:pt x="39" y="43"/>
                  <a:pt x="39" y="43"/>
                  <a:pt x="39" y="42"/>
                </a:cubicBezTo>
                <a:cubicBezTo>
                  <a:pt x="39" y="29"/>
                  <a:pt x="39" y="29"/>
                  <a:pt x="39" y="29"/>
                </a:cubicBezTo>
                <a:cubicBezTo>
                  <a:pt x="48" y="29"/>
                  <a:pt x="48" y="29"/>
                  <a:pt x="48" y="29"/>
                </a:cubicBezTo>
                <a:cubicBezTo>
                  <a:pt x="49" y="29"/>
                  <a:pt x="49" y="28"/>
                  <a:pt x="49" y="27"/>
                </a:cubicBezTo>
                <a:cubicBezTo>
                  <a:pt x="49" y="27"/>
                  <a:pt x="49" y="27"/>
                  <a:pt x="49" y="27"/>
                </a:cubicBezTo>
                <a:close/>
              </a:path>
            </a:pathLst>
          </a:custGeom>
          <a:solidFill>
            <a:srgbClr val="44546A"/>
          </a:solidFill>
          <a:ln>
            <a:noFill/>
          </a:ln>
        </p:spPr>
        <p:txBody>
          <a:bodyPr/>
          <a:lstStyle/>
          <a:p>
            <a:endParaRPr lang="en-US" spc="50">
              <a:latin typeface="微软雅黑" panose="020B0503020204020204" pitchFamily="34" charset="-122"/>
              <a:ea typeface="微软雅黑" panose="020B0503020204020204" pitchFamily="34" charset="-122"/>
              <a:cs typeface="+mn-ea"/>
              <a:sym typeface="+mn-lt"/>
            </a:endParaRPr>
          </a:p>
        </p:txBody>
      </p:sp>
      <p:sp>
        <p:nvSpPr>
          <p:cNvPr id="45" name="Freeform 153" descr="e7d195523061f1c021b92b3d25e54ab5e788c0576048880950C3AFFA1066A7153250F1349197BA8C5246BA9D557EC0274B8DA272D2431748978789E76D2CD7D1F11E7447C1D163F5D9CA1CD35DC7B6F04BDF10FCA079404AD523CA8F0B8CCBF60F2D51B7B0A2748B8722102F0457CEC8E7393D07E56B760E0701CF322F8215ED6370C26B80BDD67A8877F7DB6EB5BAF9"/>
          <p:cNvSpPr>
            <a:spLocks noChangeArrowheads="1"/>
          </p:cNvSpPr>
          <p:nvPr/>
        </p:nvSpPr>
        <p:spPr bwMode="auto">
          <a:xfrm>
            <a:off x="6867079" y="4445954"/>
            <a:ext cx="471805" cy="340995"/>
          </a:xfrm>
          <a:custGeom>
            <a:avLst/>
            <a:gdLst>
              <a:gd name="T0" fmla="*/ 186209 w 444"/>
              <a:gd name="T1" fmla="*/ 92219 h 374"/>
              <a:gd name="T2" fmla="*/ 186209 w 444"/>
              <a:gd name="T3" fmla="*/ 92219 h 374"/>
              <a:gd name="T4" fmla="*/ 156176 w 444"/>
              <a:gd name="T5" fmla="*/ 12123 h 374"/>
              <a:gd name="T6" fmla="*/ 136868 w 444"/>
              <a:gd name="T7" fmla="*/ 0 h 374"/>
              <a:gd name="T8" fmla="*/ 117561 w 444"/>
              <a:gd name="T9" fmla="*/ 0 h 374"/>
              <a:gd name="T10" fmla="*/ 121422 w 444"/>
              <a:gd name="T11" fmla="*/ 46326 h 374"/>
              <a:gd name="T12" fmla="*/ 148453 w 444"/>
              <a:gd name="T13" fmla="*/ 46326 h 374"/>
              <a:gd name="T14" fmla="*/ 94821 w 444"/>
              <a:gd name="T15" fmla="*/ 92219 h 374"/>
              <a:gd name="T16" fmla="*/ 42047 w 444"/>
              <a:gd name="T17" fmla="*/ 46326 h 374"/>
              <a:gd name="T18" fmla="*/ 68649 w 444"/>
              <a:gd name="T19" fmla="*/ 46326 h 374"/>
              <a:gd name="T20" fmla="*/ 72081 w 444"/>
              <a:gd name="T21" fmla="*/ 0 h 374"/>
              <a:gd name="T22" fmla="*/ 53203 w 444"/>
              <a:gd name="T23" fmla="*/ 0 h 374"/>
              <a:gd name="T24" fmla="*/ 38186 w 444"/>
              <a:gd name="T25" fmla="*/ 12123 h 374"/>
              <a:gd name="T26" fmla="*/ 3861 w 444"/>
              <a:gd name="T27" fmla="*/ 92219 h 374"/>
              <a:gd name="T28" fmla="*/ 0 w 444"/>
              <a:gd name="T29" fmla="*/ 111702 h 374"/>
              <a:gd name="T30" fmla="*/ 7723 w 444"/>
              <a:gd name="T31" fmla="*/ 154132 h 374"/>
              <a:gd name="T32" fmla="*/ 19307 w 444"/>
              <a:gd name="T33" fmla="*/ 161492 h 374"/>
              <a:gd name="T34" fmla="*/ 171193 w 444"/>
              <a:gd name="T35" fmla="*/ 161492 h 374"/>
              <a:gd name="T36" fmla="*/ 182777 w 444"/>
              <a:gd name="T37" fmla="*/ 154132 h 374"/>
              <a:gd name="T38" fmla="*/ 190071 w 444"/>
              <a:gd name="T39" fmla="*/ 111702 h 374"/>
              <a:gd name="T40" fmla="*/ 186209 w 444"/>
              <a:gd name="T41" fmla="*/ 92219 h 374"/>
              <a:gd name="T42" fmla="*/ 175054 w 444"/>
              <a:gd name="T43" fmla="*/ 119063 h 374"/>
              <a:gd name="T44" fmla="*/ 175054 w 444"/>
              <a:gd name="T45" fmla="*/ 119063 h 374"/>
              <a:gd name="T46" fmla="*/ 171193 w 444"/>
              <a:gd name="T47" fmla="*/ 134649 h 374"/>
              <a:gd name="T48" fmla="*/ 159608 w 444"/>
              <a:gd name="T49" fmla="*/ 146339 h 374"/>
              <a:gd name="T50" fmla="*/ 30463 w 444"/>
              <a:gd name="T51" fmla="*/ 146339 h 374"/>
              <a:gd name="T52" fmla="*/ 19307 w 444"/>
              <a:gd name="T53" fmla="*/ 134649 h 374"/>
              <a:gd name="T54" fmla="*/ 19307 w 444"/>
              <a:gd name="T55" fmla="*/ 119063 h 374"/>
              <a:gd name="T56" fmla="*/ 26601 w 444"/>
              <a:gd name="T57" fmla="*/ 107806 h 374"/>
              <a:gd name="T58" fmla="*/ 163470 w 444"/>
              <a:gd name="T59" fmla="*/ 107806 h 374"/>
              <a:gd name="T60" fmla="*/ 175054 w 444"/>
              <a:gd name="T61" fmla="*/ 119063 h 3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4" h="374">
                <a:moveTo>
                  <a:pt x="434" y="213"/>
                </a:moveTo>
                <a:lnTo>
                  <a:pt x="434" y="213"/>
                </a:lnTo>
                <a:cubicBezTo>
                  <a:pt x="364" y="28"/>
                  <a:pt x="364" y="28"/>
                  <a:pt x="364" y="28"/>
                </a:cubicBezTo>
                <a:cubicBezTo>
                  <a:pt x="355" y="10"/>
                  <a:pt x="337" y="0"/>
                  <a:pt x="319" y="0"/>
                </a:cubicBezTo>
                <a:cubicBezTo>
                  <a:pt x="274" y="0"/>
                  <a:pt x="274" y="0"/>
                  <a:pt x="274" y="0"/>
                </a:cubicBezTo>
                <a:cubicBezTo>
                  <a:pt x="283" y="107"/>
                  <a:pt x="283" y="107"/>
                  <a:pt x="283" y="107"/>
                </a:cubicBezTo>
                <a:cubicBezTo>
                  <a:pt x="346" y="107"/>
                  <a:pt x="346" y="107"/>
                  <a:pt x="346" y="107"/>
                </a:cubicBezTo>
                <a:cubicBezTo>
                  <a:pt x="221" y="213"/>
                  <a:pt x="221" y="213"/>
                  <a:pt x="221" y="213"/>
                </a:cubicBezTo>
                <a:cubicBezTo>
                  <a:pt x="98" y="107"/>
                  <a:pt x="98" y="107"/>
                  <a:pt x="98" y="107"/>
                </a:cubicBezTo>
                <a:cubicBezTo>
                  <a:pt x="160" y="107"/>
                  <a:pt x="160" y="107"/>
                  <a:pt x="160" y="107"/>
                </a:cubicBezTo>
                <a:cubicBezTo>
                  <a:pt x="168" y="0"/>
                  <a:pt x="168" y="0"/>
                  <a:pt x="168" y="0"/>
                </a:cubicBezTo>
                <a:cubicBezTo>
                  <a:pt x="124" y="0"/>
                  <a:pt x="124" y="0"/>
                  <a:pt x="124" y="0"/>
                </a:cubicBezTo>
                <a:cubicBezTo>
                  <a:pt x="107" y="0"/>
                  <a:pt x="89" y="10"/>
                  <a:pt x="89" y="28"/>
                </a:cubicBezTo>
                <a:cubicBezTo>
                  <a:pt x="9" y="213"/>
                  <a:pt x="9" y="213"/>
                  <a:pt x="9" y="213"/>
                </a:cubicBezTo>
                <a:cubicBezTo>
                  <a:pt x="0" y="222"/>
                  <a:pt x="0" y="249"/>
                  <a:pt x="0" y="258"/>
                </a:cubicBezTo>
                <a:cubicBezTo>
                  <a:pt x="18" y="356"/>
                  <a:pt x="18" y="356"/>
                  <a:pt x="18" y="356"/>
                </a:cubicBezTo>
                <a:cubicBezTo>
                  <a:pt x="18" y="364"/>
                  <a:pt x="36" y="373"/>
                  <a:pt x="45" y="373"/>
                </a:cubicBezTo>
                <a:cubicBezTo>
                  <a:pt x="399" y="373"/>
                  <a:pt x="399" y="373"/>
                  <a:pt x="399" y="373"/>
                </a:cubicBezTo>
                <a:cubicBezTo>
                  <a:pt x="408" y="373"/>
                  <a:pt x="426" y="364"/>
                  <a:pt x="426" y="356"/>
                </a:cubicBezTo>
                <a:cubicBezTo>
                  <a:pt x="443" y="258"/>
                  <a:pt x="443" y="258"/>
                  <a:pt x="443" y="258"/>
                </a:cubicBezTo>
                <a:cubicBezTo>
                  <a:pt x="443" y="249"/>
                  <a:pt x="443" y="222"/>
                  <a:pt x="434" y="213"/>
                </a:cubicBezTo>
                <a:close/>
                <a:moveTo>
                  <a:pt x="408" y="275"/>
                </a:moveTo>
                <a:lnTo>
                  <a:pt x="408" y="275"/>
                </a:lnTo>
                <a:cubicBezTo>
                  <a:pt x="399" y="311"/>
                  <a:pt x="399" y="311"/>
                  <a:pt x="399" y="311"/>
                </a:cubicBezTo>
                <a:cubicBezTo>
                  <a:pt x="399" y="329"/>
                  <a:pt x="381" y="338"/>
                  <a:pt x="372" y="338"/>
                </a:cubicBezTo>
                <a:cubicBezTo>
                  <a:pt x="71" y="338"/>
                  <a:pt x="71" y="338"/>
                  <a:pt x="71" y="338"/>
                </a:cubicBezTo>
                <a:cubicBezTo>
                  <a:pt x="62" y="338"/>
                  <a:pt x="45" y="329"/>
                  <a:pt x="45" y="311"/>
                </a:cubicBezTo>
                <a:cubicBezTo>
                  <a:pt x="45" y="275"/>
                  <a:pt x="45" y="275"/>
                  <a:pt x="45" y="275"/>
                </a:cubicBezTo>
                <a:cubicBezTo>
                  <a:pt x="36" y="266"/>
                  <a:pt x="45" y="249"/>
                  <a:pt x="62" y="249"/>
                </a:cubicBezTo>
                <a:cubicBezTo>
                  <a:pt x="381" y="249"/>
                  <a:pt x="381" y="249"/>
                  <a:pt x="381" y="249"/>
                </a:cubicBezTo>
                <a:cubicBezTo>
                  <a:pt x="399" y="249"/>
                  <a:pt x="408" y="266"/>
                  <a:pt x="408" y="275"/>
                </a:cubicBezTo>
                <a:close/>
              </a:path>
            </a:pathLst>
          </a:custGeom>
          <a:solidFill>
            <a:srgbClr val="44546A"/>
          </a:solidFill>
          <a:ln>
            <a:noFill/>
          </a:ln>
          <a:effectLst/>
        </p:spPr>
        <p:txBody>
          <a:bodyPr wrap="none" lIns="34290" tIns="17145" rIns="34290" bIns="17145" anchor="ctr"/>
          <a:lstStyle/>
          <a:p>
            <a:endParaRPr lang="en-US" spc="50">
              <a:latin typeface="微软雅黑" panose="020B0503020204020204" pitchFamily="34" charset="-122"/>
              <a:ea typeface="微软雅黑" panose="020B0503020204020204" pitchFamily="34" charset="-122"/>
              <a:cs typeface="+mn-ea"/>
              <a:sym typeface="+mn-lt"/>
            </a:endParaRPr>
          </a:p>
        </p:txBody>
      </p:sp>
      <p:grpSp>
        <p:nvGrpSpPr>
          <p:cNvPr id="46" name="组合 25"/>
          <p:cNvGrpSpPr/>
          <p:nvPr/>
        </p:nvGrpSpPr>
        <p:grpSpPr>
          <a:xfrm>
            <a:off x="9353739" y="4452304"/>
            <a:ext cx="421005" cy="328295"/>
            <a:chOff x="14788" y="7680"/>
            <a:chExt cx="663" cy="517"/>
          </a:xfrm>
        </p:grpSpPr>
        <p:sp>
          <p:nvSpPr>
            <p:cNvPr id="47" name="Freeform 198" descr="e7d195523061f1c021b92b3d25e54ab5e788c0576048880950C3AFFA1066A7153250F1349197BA8C5246BA9D557EC0274B8DA272D2431748978789E76D2CD7D1F11E7447C1D163F5D9CA1CD35DC7B6F04BDF10FCA079404AD523CA8F0B8CCBF60F2D51B7B0A2748B8722102F0457CEC8E7393D07E56B760E0701CF322F8215ED6370C26B80BDD67A8877F7DB6EB5BAF9"/>
            <p:cNvSpPr>
              <a:spLocks noEditPoints="1"/>
            </p:cNvSpPr>
            <p:nvPr/>
          </p:nvSpPr>
          <p:spPr bwMode="auto">
            <a:xfrm>
              <a:off x="14788" y="7680"/>
              <a:ext cx="543" cy="515"/>
            </a:xfrm>
            <a:custGeom>
              <a:avLst/>
              <a:gdLst>
                <a:gd name="T0" fmla="*/ 3423 w 64"/>
                <a:gd name="T1" fmla="*/ 188174 h 58"/>
                <a:gd name="T2" fmla="*/ 34230 w 64"/>
                <a:gd name="T3" fmla="*/ 171067 h 58"/>
                <a:gd name="T4" fmla="*/ 65038 w 64"/>
                <a:gd name="T5" fmla="*/ 92376 h 58"/>
                <a:gd name="T6" fmla="*/ 99268 w 64"/>
                <a:gd name="T7" fmla="*/ 0 h 58"/>
                <a:gd name="T8" fmla="*/ 109538 w 64"/>
                <a:gd name="T9" fmla="*/ 0 h 58"/>
                <a:gd name="T10" fmla="*/ 116384 w 64"/>
                <a:gd name="T11" fmla="*/ 0 h 58"/>
                <a:gd name="T12" fmla="*/ 116384 w 64"/>
                <a:gd name="T13" fmla="*/ 0 h 58"/>
                <a:gd name="T14" fmla="*/ 143768 w 64"/>
                <a:gd name="T15" fmla="*/ 65006 h 58"/>
                <a:gd name="T16" fmla="*/ 174575 w 64"/>
                <a:gd name="T17" fmla="*/ 133432 h 58"/>
                <a:gd name="T18" fmla="*/ 191691 w 64"/>
                <a:gd name="T19" fmla="*/ 174489 h 58"/>
                <a:gd name="T20" fmla="*/ 195114 w 64"/>
                <a:gd name="T21" fmla="*/ 181331 h 58"/>
                <a:gd name="T22" fmla="*/ 215652 w 64"/>
                <a:gd name="T23" fmla="*/ 188174 h 58"/>
                <a:gd name="T24" fmla="*/ 219075 w 64"/>
                <a:gd name="T25" fmla="*/ 195017 h 58"/>
                <a:gd name="T26" fmla="*/ 219075 w 64"/>
                <a:gd name="T27" fmla="*/ 198438 h 58"/>
                <a:gd name="T28" fmla="*/ 167729 w 64"/>
                <a:gd name="T29" fmla="*/ 195017 h 58"/>
                <a:gd name="T30" fmla="*/ 116384 w 64"/>
                <a:gd name="T31" fmla="*/ 198438 h 58"/>
                <a:gd name="T32" fmla="*/ 116384 w 64"/>
                <a:gd name="T33" fmla="*/ 188174 h 58"/>
                <a:gd name="T34" fmla="*/ 133499 w 64"/>
                <a:gd name="T35" fmla="*/ 184753 h 58"/>
                <a:gd name="T36" fmla="*/ 143768 w 64"/>
                <a:gd name="T37" fmla="*/ 177910 h 58"/>
                <a:gd name="T38" fmla="*/ 126653 w 64"/>
                <a:gd name="T39" fmla="*/ 130011 h 58"/>
                <a:gd name="T40" fmla="*/ 68461 w 64"/>
                <a:gd name="T41" fmla="*/ 130011 h 58"/>
                <a:gd name="T42" fmla="*/ 51346 w 64"/>
                <a:gd name="T43" fmla="*/ 174489 h 58"/>
                <a:gd name="T44" fmla="*/ 78730 w 64"/>
                <a:gd name="T45" fmla="*/ 188174 h 58"/>
                <a:gd name="T46" fmla="*/ 78730 w 64"/>
                <a:gd name="T47" fmla="*/ 195017 h 58"/>
                <a:gd name="T48" fmla="*/ 78730 w 64"/>
                <a:gd name="T49" fmla="*/ 198438 h 58"/>
                <a:gd name="T50" fmla="*/ 30807 w 64"/>
                <a:gd name="T51" fmla="*/ 195017 h 58"/>
                <a:gd name="T52" fmla="*/ 27384 w 64"/>
                <a:gd name="T53" fmla="*/ 195017 h 58"/>
                <a:gd name="T54" fmla="*/ 0 w 64"/>
                <a:gd name="T55" fmla="*/ 198438 h 58"/>
                <a:gd name="T56" fmla="*/ 3423 w 64"/>
                <a:gd name="T57" fmla="*/ 188174 h 58"/>
                <a:gd name="T58" fmla="*/ 75307 w 64"/>
                <a:gd name="T59" fmla="*/ 112904 h 58"/>
                <a:gd name="T60" fmla="*/ 112961 w 64"/>
                <a:gd name="T61" fmla="*/ 112904 h 58"/>
                <a:gd name="T62" fmla="*/ 119807 w 64"/>
                <a:gd name="T63" fmla="*/ 112904 h 58"/>
                <a:gd name="T64" fmla="*/ 95845 w 64"/>
                <a:gd name="T65" fmla="*/ 54742 h 58"/>
                <a:gd name="T66" fmla="*/ 75307 w 64"/>
                <a:gd name="T67" fmla="*/ 112904 h 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4" h="58">
                  <a:moveTo>
                    <a:pt x="1" y="55"/>
                  </a:moveTo>
                  <a:cubicBezTo>
                    <a:pt x="4" y="54"/>
                    <a:pt x="8" y="55"/>
                    <a:pt x="10" y="50"/>
                  </a:cubicBezTo>
                  <a:cubicBezTo>
                    <a:pt x="19" y="27"/>
                    <a:pt x="19" y="27"/>
                    <a:pt x="19" y="27"/>
                  </a:cubicBezTo>
                  <a:cubicBezTo>
                    <a:pt x="29" y="0"/>
                    <a:pt x="29" y="0"/>
                    <a:pt x="29" y="0"/>
                  </a:cubicBezTo>
                  <a:cubicBezTo>
                    <a:pt x="32" y="0"/>
                    <a:pt x="32" y="0"/>
                    <a:pt x="32" y="0"/>
                  </a:cubicBezTo>
                  <a:cubicBezTo>
                    <a:pt x="34" y="0"/>
                    <a:pt x="34" y="0"/>
                    <a:pt x="34" y="0"/>
                  </a:cubicBezTo>
                  <a:cubicBezTo>
                    <a:pt x="34" y="0"/>
                    <a:pt x="34" y="0"/>
                    <a:pt x="34" y="0"/>
                  </a:cubicBezTo>
                  <a:cubicBezTo>
                    <a:pt x="42" y="19"/>
                    <a:pt x="42" y="19"/>
                    <a:pt x="42" y="19"/>
                  </a:cubicBezTo>
                  <a:cubicBezTo>
                    <a:pt x="45" y="25"/>
                    <a:pt x="48" y="32"/>
                    <a:pt x="51" y="39"/>
                  </a:cubicBezTo>
                  <a:cubicBezTo>
                    <a:pt x="52" y="43"/>
                    <a:pt x="54" y="47"/>
                    <a:pt x="56" y="51"/>
                  </a:cubicBezTo>
                  <a:cubicBezTo>
                    <a:pt x="56" y="51"/>
                    <a:pt x="56" y="52"/>
                    <a:pt x="57" y="53"/>
                  </a:cubicBezTo>
                  <a:cubicBezTo>
                    <a:pt x="58" y="54"/>
                    <a:pt x="62" y="54"/>
                    <a:pt x="63" y="55"/>
                  </a:cubicBezTo>
                  <a:cubicBezTo>
                    <a:pt x="63" y="55"/>
                    <a:pt x="64" y="56"/>
                    <a:pt x="64" y="57"/>
                  </a:cubicBezTo>
                  <a:cubicBezTo>
                    <a:pt x="64" y="57"/>
                    <a:pt x="64" y="58"/>
                    <a:pt x="64" y="58"/>
                  </a:cubicBezTo>
                  <a:cubicBezTo>
                    <a:pt x="59" y="58"/>
                    <a:pt x="54" y="57"/>
                    <a:pt x="49" y="57"/>
                  </a:cubicBezTo>
                  <a:cubicBezTo>
                    <a:pt x="44" y="57"/>
                    <a:pt x="39" y="58"/>
                    <a:pt x="34" y="58"/>
                  </a:cubicBezTo>
                  <a:cubicBezTo>
                    <a:pt x="34" y="57"/>
                    <a:pt x="34" y="56"/>
                    <a:pt x="34" y="55"/>
                  </a:cubicBezTo>
                  <a:cubicBezTo>
                    <a:pt x="39" y="54"/>
                    <a:pt x="39" y="54"/>
                    <a:pt x="39" y="54"/>
                  </a:cubicBezTo>
                  <a:cubicBezTo>
                    <a:pt x="40" y="54"/>
                    <a:pt x="42" y="53"/>
                    <a:pt x="42" y="52"/>
                  </a:cubicBezTo>
                  <a:cubicBezTo>
                    <a:pt x="42" y="51"/>
                    <a:pt x="37" y="39"/>
                    <a:pt x="37" y="38"/>
                  </a:cubicBezTo>
                  <a:cubicBezTo>
                    <a:pt x="20" y="38"/>
                    <a:pt x="20" y="38"/>
                    <a:pt x="20" y="38"/>
                  </a:cubicBezTo>
                  <a:cubicBezTo>
                    <a:pt x="19" y="40"/>
                    <a:pt x="15" y="50"/>
                    <a:pt x="15" y="51"/>
                  </a:cubicBezTo>
                  <a:cubicBezTo>
                    <a:pt x="15" y="54"/>
                    <a:pt x="21" y="54"/>
                    <a:pt x="23" y="55"/>
                  </a:cubicBezTo>
                  <a:cubicBezTo>
                    <a:pt x="23" y="55"/>
                    <a:pt x="23" y="56"/>
                    <a:pt x="23" y="57"/>
                  </a:cubicBezTo>
                  <a:cubicBezTo>
                    <a:pt x="23" y="57"/>
                    <a:pt x="23" y="57"/>
                    <a:pt x="23" y="58"/>
                  </a:cubicBezTo>
                  <a:cubicBezTo>
                    <a:pt x="18" y="58"/>
                    <a:pt x="14" y="57"/>
                    <a:pt x="9" y="57"/>
                  </a:cubicBezTo>
                  <a:cubicBezTo>
                    <a:pt x="9" y="57"/>
                    <a:pt x="8" y="57"/>
                    <a:pt x="8" y="57"/>
                  </a:cubicBezTo>
                  <a:cubicBezTo>
                    <a:pt x="5" y="58"/>
                    <a:pt x="3" y="58"/>
                    <a:pt x="0" y="58"/>
                  </a:cubicBezTo>
                  <a:lnTo>
                    <a:pt x="1" y="55"/>
                  </a:lnTo>
                  <a:close/>
                  <a:moveTo>
                    <a:pt x="22" y="33"/>
                  </a:moveTo>
                  <a:cubicBezTo>
                    <a:pt x="25" y="33"/>
                    <a:pt x="29" y="33"/>
                    <a:pt x="33" y="33"/>
                  </a:cubicBezTo>
                  <a:cubicBezTo>
                    <a:pt x="34" y="33"/>
                    <a:pt x="34" y="33"/>
                    <a:pt x="35" y="33"/>
                  </a:cubicBezTo>
                  <a:cubicBezTo>
                    <a:pt x="33" y="27"/>
                    <a:pt x="31" y="21"/>
                    <a:pt x="28" y="16"/>
                  </a:cubicBezTo>
                  <a:lnTo>
                    <a:pt x="22" y="33"/>
                  </a:lnTo>
                  <a:close/>
                </a:path>
              </a:pathLst>
            </a:custGeom>
            <a:solidFill>
              <a:srgbClr val="44546A"/>
            </a:solidFill>
            <a:ln>
              <a:noFill/>
            </a:ln>
          </p:spPr>
          <p:txBody>
            <a:bodyPr/>
            <a:lstStyle/>
            <a:p>
              <a:endParaRPr lang="en-US" spc="50">
                <a:latin typeface="微软雅黑" panose="020B0503020204020204" pitchFamily="34" charset="-122"/>
                <a:ea typeface="微软雅黑" panose="020B0503020204020204" pitchFamily="34" charset="-122"/>
                <a:cs typeface="+mn-ea"/>
                <a:sym typeface="+mn-lt"/>
              </a:endParaRPr>
            </a:p>
          </p:txBody>
        </p:sp>
        <p:sp>
          <p:nvSpPr>
            <p:cNvPr id="48" name="Freeform 78" descr="e7d195523061f1c021b92b3d25e54ab5e788c0576048880950C3AFFA1066A7153250F1349197BA8C5246BA9D557EC0274B8DA272D2431748978789E76D2CD7D1F11E7447C1D163F5D9CA1CD35DC7B6F04BDF10FCA079404AD523CA8F0B8CCBF60F2D51B7B0A2748B8722102F0457CEC8E7393D07E56B760E0701CF322F8215ED6370C26B80BDD67A8877F7DB6EB5BAF9"/>
            <p:cNvSpPr>
              <a:spLocks noEditPoints="1"/>
            </p:cNvSpPr>
            <p:nvPr/>
          </p:nvSpPr>
          <p:spPr bwMode="auto">
            <a:xfrm rot="10800000">
              <a:off x="15331" y="7715"/>
              <a:ext cx="120" cy="482"/>
            </a:xfrm>
            <a:custGeom>
              <a:avLst/>
              <a:gdLst>
                <a:gd name="T0" fmla="*/ 50602 w 16"/>
                <a:gd name="T1" fmla="*/ 99441 h 50"/>
                <a:gd name="T2" fmla="*/ 43855 w 16"/>
                <a:gd name="T3" fmla="*/ 109728 h 50"/>
                <a:gd name="T4" fmla="*/ 13494 w 16"/>
                <a:gd name="T5" fmla="*/ 109728 h 50"/>
                <a:gd name="T6" fmla="*/ 3373 w 16"/>
                <a:gd name="T7" fmla="*/ 99441 h 50"/>
                <a:gd name="T8" fmla="*/ 0 w 16"/>
                <a:gd name="T9" fmla="*/ 6858 h 50"/>
                <a:gd name="T10" fmla="*/ 6747 w 16"/>
                <a:gd name="T11" fmla="*/ 0 h 50"/>
                <a:gd name="T12" fmla="*/ 47228 w 16"/>
                <a:gd name="T13" fmla="*/ 0 h 50"/>
                <a:gd name="T14" fmla="*/ 53975 w 16"/>
                <a:gd name="T15" fmla="*/ 6858 h 50"/>
                <a:gd name="T16" fmla="*/ 50602 w 16"/>
                <a:gd name="T17" fmla="*/ 99441 h 50"/>
                <a:gd name="T18" fmla="*/ 50602 w 16"/>
                <a:gd name="T19" fmla="*/ 164592 h 50"/>
                <a:gd name="T20" fmla="*/ 43855 w 16"/>
                <a:gd name="T21" fmla="*/ 171450 h 50"/>
                <a:gd name="T22" fmla="*/ 13494 w 16"/>
                <a:gd name="T23" fmla="*/ 171450 h 50"/>
                <a:gd name="T24" fmla="*/ 3373 w 16"/>
                <a:gd name="T25" fmla="*/ 164592 h 50"/>
                <a:gd name="T26" fmla="*/ 3373 w 16"/>
                <a:gd name="T27" fmla="*/ 137160 h 50"/>
                <a:gd name="T28" fmla="*/ 13494 w 16"/>
                <a:gd name="T29" fmla="*/ 126873 h 50"/>
                <a:gd name="T30" fmla="*/ 43855 w 16"/>
                <a:gd name="T31" fmla="*/ 126873 h 50"/>
                <a:gd name="T32" fmla="*/ 50602 w 16"/>
                <a:gd name="T33" fmla="*/ 137160 h 50"/>
                <a:gd name="T34" fmla="*/ 50602 w 16"/>
                <a:gd name="T35" fmla="*/ 164592 h 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 h="50">
                  <a:moveTo>
                    <a:pt x="15" y="29"/>
                  </a:moveTo>
                  <a:cubicBezTo>
                    <a:pt x="15" y="30"/>
                    <a:pt x="14" y="32"/>
                    <a:pt x="13" y="32"/>
                  </a:cubicBezTo>
                  <a:cubicBezTo>
                    <a:pt x="4" y="32"/>
                    <a:pt x="4" y="32"/>
                    <a:pt x="4" y="32"/>
                  </a:cubicBezTo>
                  <a:cubicBezTo>
                    <a:pt x="2" y="32"/>
                    <a:pt x="1" y="30"/>
                    <a:pt x="1" y="29"/>
                  </a:cubicBezTo>
                  <a:cubicBezTo>
                    <a:pt x="0" y="2"/>
                    <a:pt x="0" y="2"/>
                    <a:pt x="0" y="2"/>
                  </a:cubicBezTo>
                  <a:cubicBezTo>
                    <a:pt x="0" y="1"/>
                    <a:pt x="1" y="0"/>
                    <a:pt x="2" y="0"/>
                  </a:cubicBezTo>
                  <a:cubicBezTo>
                    <a:pt x="14" y="0"/>
                    <a:pt x="14" y="0"/>
                    <a:pt x="14" y="0"/>
                  </a:cubicBezTo>
                  <a:cubicBezTo>
                    <a:pt x="15" y="0"/>
                    <a:pt x="16" y="1"/>
                    <a:pt x="16" y="2"/>
                  </a:cubicBezTo>
                  <a:lnTo>
                    <a:pt x="15" y="29"/>
                  </a:lnTo>
                  <a:close/>
                  <a:moveTo>
                    <a:pt x="15" y="48"/>
                  </a:moveTo>
                  <a:cubicBezTo>
                    <a:pt x="15" y="49"/>
                    <a:pt x="14" y="50"/>
                    <a:pt x="13" y="50"/>
                  </a:cubicBezTo>
                  <a:cubicBezTo>
                    <a:pt x="4" y="50"/>
                    <a:pt x="4" y="50"/>
                    <a:pt x="4" y="50"/>
                  </a:cubicBezTo>
                  <a:cubicBezTo>
                    <a:pt x="2" y="50"/>
                    <a:pt x="1" y="49"/>
                    <a:pt x="1" y="48"/>
                  </a:cubicBezTo>
                  <a:cubicBezTo>
                    <a:pt x="1" y="40"/>
                    <a:pt x="1" y="40"/>
                    <a:pt x="1" y="40"/>
                  </a:cubicBezTo>
                  <a:cubicBezTo>
                    <a:pt x="1" y="38"/>
                    <a:pt x="2" y="37"/>
                    <a:pt x="4" y="37"/>
                  </a:cubicBezTo>
                  <a:cubicBezTo>
                    <a:pt x="13" y="37"/>
                    <a:pt x="13" y="37"/>
                    <a:pt x="13" y="37"/>
                  </a:cubicBezTo>
                  <a:cubicBezTo>
                    <a:pt x="14" y="37"/>
                    <a:pt x="15" y="38"/>
                    <a:pt x="15" y="40"/>
                  </a:cubicBezTo>
                  <a:lnTo>
                    <a:pt x="15" y="48"/>
                  </a:lnTo>
                  <a:close/>
                </a:path>
              </a:pathLst>
            </a:custGeom>
            <a:solidFill>
              <a:srgbClr val="44546A"/>
            </a:solidFill>
            <a:ln>
              <a:noFill/>
            </a:ln>
          </p:spPr>
          <p:txBody>
            <a:bodyPr/>
            <a:lstStyle/>
            <a:p>
              <a:endParaRPr lang="en-US" spc="5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579558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1764598" y="188640"/>
            <a:ext cx="310726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协同发展 开放共赢</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7" name="文本框 5"/>
          <p:cNvSpPr txBox="1"/>
          <p:nvPr/>
        </p:nvSpPr>
        <p:spPr>
          <a:xfrm>
            <a:off x="191344" y="188641"/>
            <a:ext cx="1415772"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公司简介</a:t>
            </a:r>
            <a:endParaRPr lang="en-US" altLang="zh-CN" sz="2400" b="1" dirty="0" smtClean="0">
              <a:solidFill>
                <a:srgbClr val="FFFFFF"/>
              </a:solidFill>
              <a:latin typeface="微软雅黑"/>
              <a:ea typeface="微软雅黑"/>
              <a:cs typeface="微软雅黑"/>
            </a:endParaRPr>
          </a:p>
        </p:txBody>
      </p:sp>
      <p:sp>
        <p:nvSpPr>
          <p:cNvPr id="22" name="幻灯片编号占位符 1"/>
          <p:cNvSpPr txBox="1">
            <a:spLocks/>
          </p:cNvSpPr>
          <p:nvPr/>
        </p:nvSpPr>
        <p:spPr>
          <a:xfrm>
            <a:off x="9107168" y="6381328"/>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EC5DC288-320C-49C8-8BFA-3A4F704E7D3B}" type="slidenum">
              <a:rPr lang="zh-CN" altLang="en-US" smtClean="0"/>
              <a:pPr>
                <a:defRPr/>
              </a:pPr>
              <a:t>11</a:t>
            </a:fld>
            <a:endParaRPr lang="zh-CN" altLang="en-US" dirty="0"/>
          </a:p>
        </p:txBody>
      </p:sp>
      <p:sp>
        <p:nvSpPr>
          <p:cNvPr id="23" name="文本框 22"/>
          <p:cNvSpPr txBox="1"/>
          <p:nvPr/>
        </p:nvSpPr>
        <p:spPr>
          <a:xfrm>
            <a:off x="5160154" y="3294031"/>
            <a:ext cx="1396735" cy="584775"/>
          </a:xfrm>
          <a:prstGeom prst="rect">
            <a:avLst/>
          </a:prstGeom>
          <a:noFill/>
        </p:spPr>
        <p:txBody>
          <a:bodyPr wrap="square" rtlCol="0">
            <a:spAutoFit/>
          </a:bodyPr>
          <a:lstStyle/>
          <a:p>
            <a:r>
              <a:rPr lang="en-US" altLang="zh-CN" sz="3200" b="1" spc="50" dirty="0">
                <a:solidFill>
                  <a:srgbClr val="0070C0"/>
                </a:solidFill>
                <a:latin typeface="微软雅黑" panose="020B0503020204020204" pitchFamily="34" charset="-122"/>
                <a:ea typeface="微软雅黑" panose="020B0503020204020204" pitchFamily="34" charset="-122"/>
              </a:rPr>
              <a:t>300%</a:t>
            </a:r>
          </a:p>
        </p:txBody>
      </p:sp>
      <p:grpSp>
        <p:nvGrpSpPr>
          <p:cNvPr id="24" name="组合 3"/>
          <p:cNvGrpSpPr/>
          <p:nvPr/>
        </p:nvGrpSpPr>
        <p:grpSpPr>
          <a:xfrm>
            <a:off x="8089822" y="4410322"/>
            <a:ext cx="3686220" cy="1310912"/>
            <a:chOff x="7446704" y="4879371"/>
            <a:chExt cx="3677056" cy="1310968"/>
          </a:xfrm>
        </p:grpSpPr>
        <p:sp>
          <p:nvSpPr>
            <p:cNvPr id="25" name="Freeform 16"/>
            <p:cNvSpPr>
              <a:spLocks noEditPoints="1"/>
            </p:cNvSpPr>
            <p:nvPr/>
          </p:nvSpPr>
          <p:spPr bwMode="auto">
            <a:xfrm>
              <a:off x="10514749" y="5379458"/>
              <a:ext cx="609011" cy="769005"/>
            </a:xfrm>
            <a:custGeom>
              <a:avLst/>
              <a:gdLst>
                <a:gd name="T0" fmla="*/ 170 w 236"/>
                <a:gd name="T1" fmla="*/ 49 h 298"/>
                <a:gd name="T2" fmla="*/ 39 w 236"/>
                <a:gd name="T3" fmla="*/ 49 h 298"/>
                <a:gd name="T4" fmla="*/ 39 w 236"/>
                <a:gd name="T5" fmla="*/ 68 h 298"/>
                <a:gd name="T6" fmla="*/ 170 w 236"/>
                <a:gd name="T7" fmla="*/ 68 h 298"/>
                <a:gd name="T8" fmla="*/ 170 w 236"/>
                <a:gd name="T9" fmla="*/ 49 h 298"/>
                <a:gd name="T10" fmla="*/ 170 w 236"/>
                <a:gd name="T11" fmla="*/ 85 h 298"/>
                <a:gd name="T12" fmla="*/ 39 w 236"/>
                <a:gd name="T13" fmla="*/ 85 h 298"/>
                <a:gd name="T14" fmla="*/ 39 w 236"/>
                <a:gd name="T15" fmla="*/ 104 h 298"/>
                <a:gd name="T16" fmla="*/ 170 w 236"/>
                <a:gd name="T17" fmla="*/ 104 h 298"/>
                <a:gd name="T18" fmla="*/ 170 w 236"/>
                <a:gd name="T19" fmla="*/ 85 h 298"/>
                <a:gd name="T20" fmla="*/ 39 w 236"/>
                <a:gd name="T21" fmla="*/ 177 h 298"/>
                <a:gd name="T22" fmla="*/ 105 w 236"/>
                <a:gd name="T23" fmla="*/ 177 h 298"/>
                <a:gd name="T24" fmla="*/ 105 w 236"/>
                <a:gd name="T25" fmla="*/ 158 h 298"/>
                <a:gd name="T26" fmla="*/ 39 w 236"/>
                <a:gd name="T27" fmla="*/ 158 h 298"/>
                <a:gd name="T28" fmla="*/ 39 w 236"/>
                <a:gd name="T29" fmla="*/ 177 h 298"/>
                <a:gd name="T30" fmla="*/ 170 w 236"/>
                <a:gd name="T31" fmla="*/ 122 h 298"/>
                <a:gd name="T32" fmla="*/ 39 w 236"/>
                <a:gd name="T33" fmla="*/ 122 h 298"/>
                <a:gd name="T34" fmla="*/ 39 w 236"/>
                <a:gd name="T35" fmla="*/ 140 h 298"/>
                <a:gd name="T36" fmla="*/ 170 w 236"/>
                <a:gd name="T37" fmla="*/ 140 h 298"/>
                <a:gd name="T38" fmla="*/ 170 w 236"/>
                <a:gd name="T39" fmla="*/ 122 h 298"/>
                <a:gd name="T40" fmla="*/ 211 w 236"/>
                <a:gd name="T41" fmla="*/ 26 h 298"/>
                <a:gd name="T42" fmla="*/ 211 w 236"/>
                <a:gd name="T43" fmla="*/ 0 h 298"/>
                <a:gd name="T44" fmla="*/ 0 w 236"/>
                <a:gd name="T45" fmla="*/ 0 h 298"/>
                <a:gd name="T46" fmla="*/ 0 w 236"/>
                <a:gd name="T47" fmla="*/ 271 h 298"/>
                <a:gd name="T48" fmla="*/ 25 w 236"/>
                <a:gd name="T49" fmla="*/ 271 h 298"/>
                <a:gd name="T50" fmla="*/ 25 w 236"/>
                <a:gd name="T51" fmla="*/ 298 h 298"/>
                <a:gd name="T52" fmla="*/ 167 w 236"/>
                <a:gd name="T53" fmla="*/ 298 h 298"/>
                <a:gd name="T54" fmla="*/ 236 w 236"/>
                <a:gd name="T55" fmla="*/ 298 h 298"/>
                <a:gd name="T56" fmla="*/ 236 w 236"/>
                <a:gd name="T57" fmla="*/ 228 h 298"/>
                <a:gd name="T58" fmla="*/ 236 w 236"/>
                <a:gd name="T59" fmla="*/ 26 h 298"/>
                <a:gd name="T60" fmla="*/ 211 w 236"/>
                <a:gd name="T61" fmla="*/ 26 h 298"/>
                <a:gd name="T62" fmla="*/ 14 w 236"/>
                <a:gd name="T63" fmla="*/ 257 h 298"/>
                <a:gd name="T64" fmla="*/ 14 w 236"/>
                <a:gd name="T65" fmla="*/ 14 h 298"/>
                <a:gd name="T66" fmla="*/ 195 w 236"/>
                <a:gd name="T67" fmla="*/ 14 h 298"/>
                <a:gd name="T68" fmla="*/ 195 w 236"/>
                <a:gd name="T69" fmla="*/ 194 h 298"/>
                <a:gd name="T70" fmla="*/ 134 w 236"/>
                <a:gd name="T71" fmla="*/ 194 h 298"/>
                <a:gd name="T72" fmla="*/ 134 w 236"/>
                <a:gd name="T73" fmla="*/ 194 h 298"/>
                <a:gd name="T74" fmla="*/ 134 w 236"/>
                <a:gd name="T75" fmla="*/ 257 h 298"/>
                <a:gd name="T76" fmla="*/ 14 w 236"/>
                <a:gd name="T77" fmla="*/ 257 h 298"/>
                <a:gd name="T78" fmla="*/ 222 w 236"/>
                <a:gd name="T79" fmla="*/ 221 h 298"/>
                <a:gd name="T80" fmla="*/ 222 w 236"/>
                <a:gd name="T81" fmla="*/ 283 h 298"/>
                <a:gd name="T82" fmla="*/ 159 w 236"/>
                <a:gd name="T83" fmla="*/ 283 h 298"/>
                <a:gd name="T84" fmla="*/ 41 w 236"/>
                <a:gd name="T85" fmla="*/ 283 h 298"/>
                <a:gd name="T86" fmla="*/ 41 w 236"/>
                <a:gd name="T87" fmla="*/ 271 h 298"/>
                <a:gd name="T88" fmla="*/ 141 w 236"/>
                <a:gd name="T89" fmla="*/ 271 h 298"/>
                <a:gd name="T90" fmla="*/ 211 w 236"/>
                <a:gd name="T91" fmla="*/ 202 h 298"/>
                <a:gd name="T92" fmla="*/ 211 w 236"/>
                <a:gd name="T93" fmla="*/ 41 h 298"/>
                <a:gd name="T94" fmla="*/ 222 w 236"/>
                <a:gd name="T95" fmla="*/ 41 h 298"/>
                <a:gd name="T96" fmla="*/ 222 w 236"/>
                <a:gd name="T97" fmla="*/ 22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6" h="298">
                  <a:moveTo>
                    <a:pt x="170" y="49"/>
                  </a:moveTo>
                  <a:lnTo>
                    <a:pt x="39" y="49"/>
                  </a:lnTo>
                  <a:lnTo>
                    <a:pt x="39" y="68"/>
                  </a:lnTo>
                  <a:lnTo>
                    <a:pt x="170" y="68"/>
                  </a:lnTo>
                  <a:lnTo>
                    <a:pt x="170" y="49"/>
                  </a:lnTo>
                  <a:close/>
                  <a:moveTo>
                    <a:pt x="170" y="85"/>
                  </a:moveTo>
                  <a:lnTo>
                    <a:pt x="39" y="85"/>
                  </a:lnTo>
                  <a:lnTo>
                    <a:pt x="39" y="104"/>
                  </a:lnTo>
                  <a:lnTo>
                    <a:pt x="170" y="104"/>
                  </a:lnTo>
                  <a:lnTo>
                    <a:pt x="170" y="85"/>
                  </a:lnTo>
                  <a:close/>
                  <a:moveTo>
                    <a:pt x="39" y="177"/>
                  </a:moveTo>
                  <a:lnTo>
                    <a:pt x="105" y="177"/>
                  </a:lnTo>
                  <a:lnTo>
                    <a:pt x="105" y="158"/>
                  </a:lnTo>
                  <a:lnTo>
                    <a:pt x="39" y="158"/>
                  </a:lnTo>
                  <a:lnTo>
                    <a:pt x="39" y="177"/>
                  </a:lnTo>
                  <a:close/>
                  <a:moveTo>
                    <a:pt x="170" y="122"/>
                  </a:moveTo>
                  <a:lnTo>
                    <a:pt x="39" y="122"/>
                  </a:lnTo>
                  <a:lnTo>
                    <a:pt x="39" y="140"/>
                  </a:lnTo>
                  <a:lnTo>
                    <a:pt x="170" y="140"/>
                  </a:lnTo>
                  <a:lnTo>
                    <a:pt x="170" y="122"/>
                  </a:lnTo>
                  <a:close/>
                  <a:moveTo>
                    <a:pt x="211" y="26"/>
                  </a:moveTo>
                  <a:lnTo>
                    <a:pt x="211" y="0"/>
                  </a:lnTo>
                  <a:lnTo>
                    <a:pt x="0" y="0"/>
                  </a:lnTo>
                  <a:lnTo>
                    <a:pt x="0" y="271"/>
                  </a:lnTo>
                  <a:lnTo>
                    <a:pt x="25" y="271"/>
                  </a:lnTo>
                  <a:lnTo>
                    <a:pt x="25" y="298"/>
                  </a:lnTo>
                  <a:lnTo>
                    <a:pt x="167" y="298"/>
                  </a:lnTo>
                  <a:lnTo>
                    <a:pt x="236" y="298"/>
                  </a:lnTo>
                  <a:lnTo>
                    <a:pt x="236" y="228"/>
                  </a:lnTo>
                  <a:lnTo>
                    <a:pt x="236" y="26"/>
                  </a:lnTo>
                  <a:lnTo>
                    <a:pt x="211" y="26"/>
                  </a:lnTo>
                  <a:close/>
                  <a:moveTo>
                    <a:pt x="14" y="257"/>
                  </a:moveTo>
                  <a:lnTo>
                    <a:pt x="14" y="14"/>
                  </a:lnTo>
                  <a:lnTo>
                    <a:pt x="195" y="14"/>
                  </a:lnTo>
                  <a:lnTo>
                    <a:pt x="195" y="194"/>
                  </a:lnTo>
                  <a:lnTo>
                    <a:pt x="134" y="194"/>
                  </a:lnTo>
                  <a:lnTo>
                    <a:pt x="134" y="194"/>
                  </a:lnTo>
                  <a:lnTo>
                    <a:pt x="134" y="257"/>
                  </a:lnTo>
                  <a:lnTo>
                    <a:pt x="14" y="257"/>
                  </a:lnTo>
                  <a:close/>
                  <a:moveTo>
                    <a:pt x="222" y="221"/>
                  </a:moveTo>
                  <a:lnTo>
                    <a:pt x="222" y="283"/>
                  </a:lnTo>
                  <a:lnTo>
                    <a:pt x="159" y="283"/>
                  </a:lnTo>
                  <a:lnTo>
                    <a:pt x="41" y="283"/>
                  </a:lnTo>
                  <a:lnTo>
                    <a:pt x="41" y="271"/>
                  </a:lnTo>
                  <a:lnTo>
                    <a:pt x="141" y="271"/>
                  </a:lnTo>
                  <a:lnTo>
                    <a:pt x="211" y="202"/>
                  </a:lnTo>
                  <a:lnTo>
                    <a:pt x="211" y="41"/>
                  </a:lnTo>
                  <a:lnTo>
                    <a:pt x="222" y="41"/>
                  </a:lnTo>
                  <a:lnTo>
                    <a:pt x="222" y="221"/>
                  </a:lnTo>
                  <a:close/>
                </a:path>
              </a:pathLst>
            </a:custGeom>
            <a:solidFill>
              <a:srgbClr val="558ED5"/>
            </a:solidFill>
            <a:ln>
              <a:noFill/>
            </a:ln>
          </p:spPr>
          <p:txBody>
            <a:bodyPr vert="horz" wrap="square" lIns="91440" tIns="45720" rIns="91440" bIns="45720" numCol="1" anchor="t" anchorCtr="0" compatLnSpc="1"/>
            <a:lstStyle/>
            <a:p>
              <a:endParaRPr lang="zh-CN" altLang="en-US" spc="50">
                <a:latin typeface="微软雅黑" panose="020B0503020204020204" pitchFamily="34" charset="-122"/>
                <a:ea typeface="微软雅黑" panose="020B0503020204020204" pitchFamily="34" charset="-122"/>
              </a:endParaRPr>
            </a:p>
          </p:txBody>
        </p:sp>
        <p:grpSp>
          <p:nvGrpSpPr>
            <p:cNvPr id="26" name="组合 24"/>
            <p:cNvGrpSpPr/>
            <p:nvPr/>
          </p:nvGrpSpPr>
          <p:grpSpPr>
            <a:xfrm>
              <a:off x="7446704" y="4879371"/>
              <a:ext cx="3126132" cy="1310968"/>
              <a:chOff x="407070" y="2868493"/>
              <a:chExt cx="3126132" cy="1310968"/>
            </a:xfrm>
          </p:grpSpPr>
          <p:sp>
            <p:nvSpPr>
              <p:cNvPr id="27" name="TextBox 5"/>
              <p:cNvSpPr txBox="1"/>
              <p:nvPr/>
            </p:nvSpPr>
            <p:spPr>
              <a:xfrm>
                <a:off x="407070" y="3225698"/>
                <a:ext cx="3126132" cy="953763"/>
              </a:xfrm>
              <a:prstGeom prst="rect">
                <a:avLst/>
              </a:prstGeom>
              <a:noFill/>
            </p:spPr>
            <p:txBody>
              <a:bodyPr wrap="square" rtlCol="0">
                <a:spAutoFit/>
              </a:bodyPr>
              <a:lstStyle/>
              <a:p>
                <a:pPr marL="285750" indent="-285750">
                  <a:lnSpc>
                    <a:spcPct val="120000"/>
                  </a:lnSpc>
                  <a:buFont typeface="Arial" pitchFamily="34" charset="0"/>
                  <a:buChar char="•"/>
                </a:pPr>
                <a:r>
                  <a:rPr lang="zh-CN" altLang="en-US" sz="1600" spc="50" dirty="0">
                    <a:latin typeface="微软雅黑" panose="020B0503020204020204" pitchFamily="34" charset="-122"/>
                    <a:ea typeface="微软雅黑" panose="020B0503020204020204" pitchFamily="34" charset="-122"/>
                    <a:cs typeface="+mn-ea"/>
                    <a:sym typeface="+mn-lt"/>
                  </a:rPr>
                  <a:t>为金融科技公司的技术发展提供科研基础和人才储备</a:t>
                </a:r>
                <a:endParaRPr lang="en-US" altLang="zh-CN" sz="1600" spc="50" dirty="0">
                  <a:latin typeface="微软雅黑" panose="020B0503020204020204" pitchFamily="34" charset="-122"/>
                  <a:ea typeface="微软雅黑" panose="020B0503020204020204" pitchFamily="34" charset="-122"/>
                  <a:cs typeface="+mn-ea"/>
                  <a:sym typeface="+mn-lt"/>
                </a:endParaRPr>
              </a:p>
              <a:p>
                <a:pPr marL="285750" indent="-285750">
                  <a:lnSpc>
                    <a:spcPct val="120000"/>
                  </a:lnSpc>
                  <a:buFont typeface="Arial" pitchFamily="34" charset="0"/>
                  <a:buChar char="•"/>
                </a:pPr>
                <a:r>
                  <a:rPr lang="zh-CN" altLang="en-US" sz="1600" spc="50" dirty="0" smtClean="0">
                    <a:latin typeface="微软雅黑" panose="020B0503020204020204" pitchFamily="34" charset="-122"/>
                    <a:ea typeface="微软雅黑" panose="020B0503020204020204" pitchFamily="34" charset="-122"/>
                    <a:cs typeface="+mn-ea"/>
                    <a:sym typeface="+mn-lt"/>
                  </a:rPr>
                  <a:t>为</a:t>
                </a:r>
                <a:r>
                  <a:rPr lang="zh-CN" altLang="en-US" sz="1600" spc="50" dirty="0">
                    <a:latin typeface="微软雅黑" panose="020B0503020204020204" pitchFamily="34" charset="-122"/>
                    <a:ea typeface="微软雅黑" panose="020B0503020204020204" pitchFamily="34" charset="-122"/>
                    <a:cs typeface="+mn-ea"/>
                    <a:sym typeface="+mn-lt"/>
                  </a:rPr>
                  <a:t>创新</a:t>
                </a:r>
                <a:r>
                  <a:rPr lang="zh-CN" altLang="en-US" sz="1600" spc="50" dirty="0" smtClean="0">
                    <a:latin typeface="微软雅黑" panose="020B0503020204020204" pitchFamily="34" charset="-122"/>
                    <a:ea typeface="微软雅黑" panose="020B0503020204020204" pitchFamily="34" charset="-122"/>
                    <a:cs typeface="+mn-ea"/>
                    <a:sym typeface="+mn-lt"/>
                  </a:rPr>
                  <a:t>提供</a:t>
                </a:r>
                <a:r>
                  <a:rPr lang="zh-CN" altLang="en-US" sz="1600" spc="50" dirty="0">
                    <a:latin typeface="微软雅黑" panose="020B0503020204020204" pitchFamily="34" charset="-122"/>
                    <a:ea typeface="微软雅黑" panose="020B0503020204020204" pitchFamily="34" charset="-122"/>
                    <a:cs typeface="+mn-ea"/>
                    <a:sym typeface="+mn-lt"/>
                  </a:rPr>
                  <a:t>技术咨询服务</a:t>
                </a:r>
              </a:p>
            </p:txBody>
          </p:sp>
          <p:sp>
            <p:nvSpPr>
              <p:cNvPr id="28" name="Title 1"/>
              <p:cNvSpPr txBox="1"/>
              <p:nvPr/>
            </p:nvSpPr>
            <p:spPr>
              <a:xfrm>
                <a:off x="692109" y="2868493"/>
                <a:ext cx="2308818"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zh-CN" altLang="en-US" sz="1800" spc="50" dirty="0">
                    <a:latin typeface="微软雅黑" panose="020B0503020204020204" pitchFamily="34" charset="-122"/>
                    <a:ea typeface="微软雅黑" panose="020B0503020204020204" pitchFamily="34" charset="-122"/>
                    <a:cs typeface="+mn-ea"/>
                    <a:sym typeface="+mn-lt"/>
                  </a:rPr>
                  <a:t>产学研多元化创新</a:t>
                </a:r>
              </a:p>
            </p:txBody>
          </p:sp>
        </p:grpSp>
      </p:grpSp>
      <p:grpSp>
        <p:nvGrpSpPr>
          <p:cNvPr id="29" name="组合 8"/>
          <p:cNvGrpSpPr/>
          <p:nvPr/>
        </p:nvGrpSpPr>
        <p:grpSpPr>
          <a:xfrm>
            <a:off x="8161257" y="1732494"/>
            <a:ext cx="3604260" cy="1318899"/>
            <a:chOff x="12482" y="2753"/>
            <a:chExt cx="5676" cy="2077"/>
          </a:xfrm>
        </p:grpSpPr>
        <p:sp>
          <p:nvSpPr>
            <p:cNvPr id="30" name="TextBox 5"/>
            <p:cNvSpPr txBox="1"/>
            <p:nvPr/>
          </p:nvSpPr>
          <p:spPr>
            <a:xfrm>
              <a:off x="12482" y="3328"/>
              <a:ext cx="4785" cy="1502"/>
            </a:xfrm>
            <a:prstGeom prst="rect">
              <a:avLst/>
            </a:prstGeom>
            <a:noFill/>
          </p:spPr>
          <p:txBody>
            <a:bodyPr wrap="square" rtlCol="0">
              <a:spAutoFit/>
            </a:bodyPr>
            <a:lstStyle/>
            <a:p>
              <a:pPr marL="285750" indent="-285750">
                <a:lnSpc>
                  <a:spcPct val="120000"/>
                </a:lnSpc>
                <a:buFont typeface="Arial" panose="020B0604020202020204" pitchFamily="34" charset="0"/>
                <a:buChar char="•"/>
                <a:defRPr/>
              </a:pPr>
              <a:r>
                <a:rPr lang="zh-CN" altLang="en-US" sz="1600" spc="50" dirty="0">
                  <a:latin typeface="微软雅黑" panose="020B0503020204020204" pitchFamily="34" charset="-122"/>
                  <a:ea typeface="微软雅黑" panose="020B0503020204020204" pitchFamily="34" charset="-122"/>
                  <a:cs typeface="+mn-ea"/>
                  <a:sym typeface="+mn-lt"/>
                </a:rPr>
                <a:t>创新思维</a:t>
              </a:r>
              <a:r>
                <a:rPr lang="zh-CN" altLang="zh-CN" sz="1600" spc="50" dirty="0">
                  <a:latin typeface="微软雅黑" panose="020B0503020204020204" pitchFamily="34" charset="-122"/>
                  <a:ea typeface="微软雅黑" panose="020B0503020204020204" pitchFamily="34" charset="-122"/>
                  <a:cs typeface="+mn-ea"/>
                  <a:sym typeface="+mn-lt"/>
                </a:rPr>
                <a:t>探索区块链、云计算、大数据、人工智能等前沿科技在金融行业中的应用</a:t>
              </a:r>
            </a:p>
          </p:txBody>
        </p:sp>
        <p:sp>
          <p:nvSpPr>
            <p:cNvPr id="31" name="Title 1"/>
            <p:cNvSpPr txBox="1"/>
            <p:nvPr/>
          </p:nvSpPr>
          <p:spPr>
            <a:xfrm>
              <a:off x="12932" y="2753"/>
              <a:ext cx="5027" cy="575"/>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zh-CN" altLang="en-US" sz="1800" spc="50" dirty="0">
                  <a:latin typeface="微软雅黑" panose="020B0503020204020204" pitchFamily="34" charset="-122"/>
                  <a:ea typeface="微软雅黑" panose="020B0503020204020204" pitchFamily="34" charset="-122"/>
                  <a:cs typeface="+mn-ea"/>
                  <a:sym typeface="+mn-lt"/>
                </a:rPr>
                <a:t>建设下一代金融基础设施</a:t>
              </a:r>
            </a:p>
          </p:txBody>
        </p:sp>
        <p:sp>
          <p:nvSpPr>
            <p:cNvPr id="32" name="Freeform 12"/>
            <p:cNvSpPr>
              <a:spLocks noEditPoints="1"/>
            </p:cNvSpPr>
            <p:nvPr/>
          </p:nvSpPr>
          <p:spPr bwMode="auto">
            <a:xfrm>
              <a:off x="17258" y="3440"/>
              <a:ext cx="900" cy="1303"/>
            </a:xfrm>
            <a:custGeom>
              <a:avLst/>
              <a:gdLst>
                <a:gd name="T0" fmla="*/ 48 w 178"/>
                <a:gd name="T1" fmla="*/ 198 h 258"/>
                <a:gd name="T2" fmla="*/ 50 w 178"/>
                <a:gd name="T3" fmla="*/ 211 h 258"/>
                <a:gd name="T4" fmla="*/ 89 w 178"/>
                <a:gd name="T5" fmla="*/ 219 h 258"/>
                <a:gd name="T6" fmla="*/ 128 w 178"/>
                <a:gd name="T7" fmla="*/ 211 h 258"/>
                <a:gd name="T8" fmla="*/ 130 w 178"/>
                <a:gd name="T9" fmla="*/ 198 h 258"/>
                <a:gd name="T10" fmla="*/ 89 w 178"/>
                <a:gd name="T11" fmla="*/ 206 h 258"/>
                <a:gd name="T12" fmla="*/ 48 w 178"/>
                <a:gd name="T13" fmla="*/ 198 h 258"/>
                <a:gd name="T14" fmla="*/ 51 w 178"/>
                <a:gd name="T15" fmla="*/ 223 h 258"/>
                <a:gd name="T16" fmla="*/ 53 w 178"/>
                <a:gd name="T17" fmla="*/ 237 h 258"/>
                <a:gd name="T18" fmla="*/ 66 w 178"/>
                <a:gd name="T19" fmla="*/ 244 h 258"/>
                <a:gd name="T20" fmla="*/ 66 w 178"/>
                <a:gd name="T21" fmla="*/ 252 h 258"/>
                <a:gd name="T22" fmla="*/ 89 w 178"/>
                <a:gd name="T23" fmla="*/ 258 h 258"/>
                <a:gd name="T24" fmla="*/ 111 w 178"/>
                <a:gd name="T25" fmla="*/ 252 h 258"/>
                <a:gd name="T26" fmla="*/ 112 w 178"/>
                <a:gd name="T27" fmla="*/ 244 h 258"/>
                <a:gd name="T28" fmla="*/ 124 w 178"/>
                <a:gd name="T29" fmla="*/ 237 h 258"/>
                <a:gd name="T30" fmla="*/ 126 w 178"/>
                <a:gd name="T31" fmla="*/ 223 h 258"/>
                <a:gd name="T32" fmla="*/ 89 w 178"/>
                <a:gd name="T33" fmla="*/ 229 h 258"/>
                <a:gd name="T34" fmla="*/ 51 w 178"/>
                <a:gd name="T35" fmla="*/ 223 h 258"/>
                <a:gd name="T36" fmla="*/ 89 w 178"/>
                <a:gd name="T37" fmla="*/ 0 h 258"/>
                <a:gd name="T38" fmla="*/ 0 w 178"/>
                <a:gd name="T39" fmla="*/ 88 h 258"/>
                <a:gd name="T40" fmla="*/ 43 w 178"/>
                <a:gd name="T41" fmla="*/ 164 h 258"/>
                <a:gd name="T42" fmla="*/ 46 w 178"/>
                <a:gd name="T43" fmla="*/ 186 h 258"/>
                <a:gd name="T44" fmla="*/ 89 w 178"/>
                <a:gd name="T45" fmla="*/ 195 h 258"/>
                <a:gd name="T46" fmla="*/ 132 w 178"/>
                <a:gd name="T47" fmla="*/ 186 h 258"/>
                <a:gd name="T48" fmla="*/ 135 w 178"/>
                <a:gd name="T49" fmla="*/ 164 h 258"/>
                <a:gd name="T50" fmla="*/ 178 w 178"/>
                <a:gd name="T51" fmla="*/ 88 h 258"/>
                <a:gd name="T52" fmla="*/ 89 w 178"/>
                <a:gd name="T53" fmla="*/ 0 h 258"/>
                <a:gd name="T54" fmla="*/ 122 w 178"/>
                <a:gd name="T55" fmla="*/ 154 h 258"/>
                <a:gd name="T56" fmla="*/ 120 w 178"/>
                <a:gd name="T57" fmla="*/ 175 h 258"/>
                <a:gd name="T58" fmla="*/ 89 w 178"/>
                <a:gd name="T59" fmla="*/ 179 h 258"/>
                <a:gd name="T60" fmla="*/ 58 w 178"/>
                <a:gd name="T61" fmla="*/ 175 h 258"/>
                <a:gd name="T62" fmla="*/ 56 w 178"/>
                <a:gd name="T63" fmla="*/ 154 h 258"/>
                <a:gd name="T64" fmla="*/ 16 w 178"/>
                <a:gd name="T65" fmla="*/ 88 h 258"/>
                <a:gd name="T66" fmla="*/ 89 w 178"/>
                <a:gd name="T67" fmla="*/ 15 h 258"/>
                <a:gd name="T68" fmla="*/ 162 w 178"/>
                <a:gd name="T69" fmla="*/ 88 h 258"/>
                <a:gd name="T70" fmla="*/ 122 w 178"/>
                <a:gd name="T71" fmla="*/ 154 h 258"/>
                <a:gd name="T72" fmla="*/ 89 w 178"/>
                <a:gd name="T73" fmla="*/ 36 h 258"/>
                <a:gd name="T74" fmla="*/ 94 w 178"/>
                <a:gd name="T75" fmla="*/ 31 h 258"/>
                <a:gd name="T76" fmla="*/ 89 w 178"/>
                <a:gd name="T77" fmla="*/ 27 h 258"/>
                <a:gd name="T78" fmla="*/ 27 w 178"/>
                <a:gd name="T79" fmla="*/ 88 h 258"/>
                <a:gd name="T80" fmla="*/ 32 w 178"/>
                <a:gd name="T81" fmla="*/ 93 h 258"/>
                <a:gd name="T82" fmla="*/ 37 w 178"/>
                <a:gd name="T83" fmla="*/ 88 h 258"/>
                <a:gd name="T84" fmla="*/ 89 w 178"/>
                <a:gd name="T85" fmla="*/ 36 h 258"/>
                <a:gd name="T86" fmla="*/ 109 w 178"/>
                <a:gd name="T87" fmla="*/ 121 h 258"/>
                <a:gd name="T88" fmla="*/ 89 w 178"/>
                <a:gd name="T89" fmla="*/ 85 h 258"/>
                <a:gd name="T90" fmla="*/ 69 w 178"/>
                <a:gd name="T91" fmla="*/ 121 h 258"/>
                <a:gd name="T92" fmla="*/ 61 w 178"/>
                <a:gd name="T93" fmla="*/ 104 h 258"/>
                <a:gd name="T94" fmla="*/ 48 w 178"/>
                <a:gd name="T95" fmla="*/ 110 h 258"/>
                <a:gd name="T96" fmla="*/ 68 w 178"/>
                <a:gd name="T97" fmla="*/ 152 h 258"/>
                <a:gd name="T98" fmla="*/ 89 w 178"/>
                <a:gd name="T99" fmla="*/ 114 h 258"/>
                <a:gd name="T100" fmla="*/ 110 w 178"/>
                <a:gd name="T101" fmla="*/ 152 h 258"/>
                <a:gd name="T102" fmla="*/ 130 w 178"/>
                <a:gd name="T103" fmla="*/ 110 h 258"/>
                <a:gd name="T104" fmla="*/ 117 w 178"/>
                <a:gd name="T105" fmla="*/ 104 h 258"/>
                <a:gd name="T106" fmla="*/ 109 w 178"/>
                <a:gd name="T107" fmla="*/ 12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8" h="258">
                  <a:moveTo>
                    <a:pt x="48" y="198"/>
                  </a:moveTo>
                  <a:cubicBezTo>
                    <a:pt x="50" y="211"/>
                    <a:pt x="50" y="211"/>
                    <a:pt x="50" y="211"/>
                  </a:cubicBezTo>
                  <a:cubicBezTo>
                    <a:pt x="61" y="216"/>
                    <a:pt x="75" y="219"/>
                    <a:pt x="89" y="219"/>
                  </a:cubicBezTo>
                  <a:cubicBezTo>
                    <a:pt x="103" y="219"/>
                    <a:pt x="116" y="216"/>
                    <a:pt x="128" y="211"/>
                  </a:cubicBezTo>
                  <a:cubicBezTo>
                    <a:pt x="130" y="198"/>
                    <a:pt x="130" y="198"/>
                    <a:pt x="130" y="198"/>
                  </a:cubicBezTo>
                  <a:cubicBezTo>
                    <a:pt x="118" y="203"/>
                    <a:pt x="104" y="206"/>
                    <a:pt x="89" y="206"/>
                  </a:cubicBezTo>
                  <a:cubicBezTo>
                    <a:pt x="74" y="206"/>
                    <a:pt x="60" y="203"/>
                    <a:pt x="48" y="198"/>
                  </a:cubicBezTo>
                  <a:close/>
                  <a:moveTo>
                    <a:pt x="51" y="223"/>
                  </a:moveTo>
                  <a:cubicBezTo>
                    <a:pt x="53" y="237"/>
                    <a:pt x="53" y="237"/>
                    <a:pt x="53" y="237"/>
                  </a:cubicBezTo>
                  <a:cubicBezTo>
                    <a:pt x="53" y="237"/>
                    <a:pt x="56" y="241"/>
                    <a:pt x="66" y="244"/>
                  </a:cubicBezTo>
                  <a:cubicBezTo>
                    <a:pt x="66" y="252"/>
                    <a:pt x="66" y="252"/>
                    <a:pt x="66" y="252"/>
                  </a:cubicBezTo>
                  <a:cubicBezTo>
                    <a:pt x="66" y="252"/>
                    <a:pt x="71" y="258"/>
                    <a:pt x="89" y="258"/>
                  </a:cubicBezTo>
                  <a:cubicBezTo>
                    <a:pt x="106" y="258"/>
                    <a:pt x="111" y="252"/>
                    <a:pt x="111" y="252"/>
                  </a:cubicBezTo>
                  <a:cubicBezTo>
                    <a:pt x="112" y="244"/>
                    <a:pt x="112" y="244"/>
                    <a:pt x="112" y="244"/>
                  </a:cubicBezTo>
                  <a:cubicBezTo>
                    <a:pt x="121" y="241"/>
                    <a:pt x="124" y="237"/>
                    <a:pt x="124" y="237"/>
                  </a:cubicBezTo>
                  <a:cubicBezTo>
                    <a:pt x="126" y="223"/>
                    <a:pt x="126" y="223"/>
                    <a:pt x="126" y="223"/>
                  </a:cubicBezTo>
                  <a:cubicBezTo>
                    <a:pt x="115" y="227"/>
                    <a:pt x="102" y="229"/>
                    <a:pt x="89" y="229"/>
                  </a:cubicBezTo>
                  <a:cubicBezTo>
                    <a:pt x="76" y="229"/>
                    <a:pt x="63" y="227"/>
                    <a:pt x="51" y="223"/>
                  </a:cubicBezTo>
                  <a:close/>
                  <a:moveTo>
                    <a:pt x="89" y="0"/>
                  </a:moveTo>
                  <a:cubicBezTo>
                    <a:pt x="40" y="0"/>
                    <a:pt x="0" y="39"/>
                    <a:pt x="0" y="88"/>
                  </a:cubicBezTo>
                  <a:cubicBezTo>
                    <a:pt x="0" y="121"/>
                    <a:pt x="17" y="149"/>
                    <a:pt x="43" y="164"/>
                  </a:cubicBezTo>
                  <a:cubicBezTo>
                    <a:pt x="46" y="186"/>
                    <a:pt x="46" y="186"/>
                    <a:pt x="46" y="186"/>
                  </a:cubicBezTo>
                  <a:cubicBezTo>
                    <a:pt x="59" y="192"/>
                    <a:pt x="73" y="195"/>
                    <a:pt x="89" y="195"/>
                  </a:cubicBezTo>
                  <a:cubicBezTo>
                    <a:pt x="104" y="195"/>
                    <a:pt x="119" y="192"/>
                    <a:pt x="132" y="186"/>
                  </a:cubicBezTo>
                  <a:cubicBezTo>
                    <a:pt x="135" y="164"/>
                    <a:pt x="135" y="164"/>
                    <a:pt x="135" y="164"/>
                  </a:cubicBezTo>
                  <a:cubicBezTo>
                    <a:pt x="160" y="149"/>
                    <a:pt x="178" y="121"/>
                    <a:pt x="178" y="88"/>
                  </a:cubicBezTo>
                  <a:cubicBezTo>
                    <a:pt x="178" y="39"/>
                    <a:pt x="138" y="0"/>
                    <a:pt x="89" y="0"/>
                  </a:cubicBezTo>
                  <a:close/>
                  <a:moveTo>
                    <a:pt x="122" y="154"/>
                  </a:moveTo>
                  <a:cubicBezTo>
                    <a:pt x="120" y="175"/>
                    <a:pt x="120" y="175"/>
                    <a:pt x="120" y="175"/>
                  </a:cubicBezTo>
                  <a:cubicBezTo>
                    <a:pt x="120" y="175"/>
                    <a:pt x="111" y="179"/>
                    <a:pt x="89" y="179"/>
                  </a:cubicBezTo>
                  <a:cubicBezTo>
                    <a:pt x="66" y="179"/>
                    <a:pt x="58" y="175"/>
                    <a:pt x="58" y="175"/>
                  </a:cubicBezTo>
                  <a:cubicBezTo>
                    <a:pt x="56" y="154"/>
                    <a:pt x="56" y="154"/>
                    <a:pt x="56" y="154"/>
                  </a:cubicBezTo>
                  <a:cubicBezTo>
                    <a:pt x="32" y="142"/>
                    <a:pt x="16" y="117"/>
                    <a:pt x="16" y="88"/>
                  </a:cubicBezTo>
                  <a:cubicBezTo>
                    <a:pt x="16" y="48"/>
                    <a:pt x="49" y="15"/>
                    <a:pt x="89" y="15"/>
                  </a:cubicBezTo>
                  <a:cubicBezTo>
                    <a:pt x="129" y="15"/>
                    <a:pt x="162" y="48"/>
                    <a:pt x="162" y="88"/>
                  </a:cubicBezTo>
                  <a:cubicBezTo>
                    <a:pt x="162" y="117"/>
                    <a:pt x="146" y="142"/>
                    <a:pt x="122" y="154"/>
                  </a:cubicBezTo>
                  <a:close/>
                  <a:moveTo>
                    <a:pt x="89" y="36"/>
                  </a:moveTo>
                  <a:cubicBezTo>
                    <a:pt x="91" y="36"/>
                    <a:pt x="94" y="34"/>
                    <a:pt x="94" y="31"/>
                  </a:cubicBezTo>
                  <a:cubicBezTo>
                    <a:pt x="94" y="29"/>
                    <a:pt x="91" y="27"/>
                    <a:pt x="89" y="27"/>
                  </a:cubicBezTo>
                  <a:cubicBezTo>
                    <a:pt x="55" y="27"/>
                    <a:pt x="27" y="54"/>
                    <a:pt x="27" y="88"/>
                  </a:cubicBezTo>
                  <a:cubicBezTo>
                    <a:pt x="27" y="91"/>
                    <a:pt x="29" y="93"/>
                    <a:pt x="32" y="93"/>
                  </a:cubicBezTo>
                  <a:cubicBezTo>
                    <a:pt x="35" y="93"/>
                    <a:pt x="37" y="91"/>
                    <a:pt x="37" y="88"/>
                  </a:cubicBezTo>
                  <a:cubicBezTo>
                    <a:pt x="37" y="60"/>
                    <a:pt x="60" y="36"/>
                    <a:pt x="89" y="36"/>
                  </a:cubicBezTo>
                  <a:close/>
                  <a:moveTo>
                    <a:pt x="109" y="121"/>
                  </a:moveTo>
                  <a:cubicBezTo>
                    <a:pt x="89" y="85"/>
                    <a:pt x="89" y="85"/>
                    <a:pt x="89" y="85"/>
                  </a:cubicBezTo>
                  <a:cubicBezTo>
                    <a:pt x="69" y="121"/>
                    <a:pt x="69" y="121"/>
                    <a:pt x="69" y="121"/>
                  </a:cubicBezTo>
                  <a:cubicBezTo>
                    <a:pt x="61" y="104"/>
                    <a:pt x="61" y="104"/>
                    <a:pt x="61" y="104"/>
                  </a:cubicBezTo>
                  <a:cubicBezTo>
                    <a:pt x="48" y="110"/>
                    <a:pt x="48" y="110"/>
                    <a:pt x="48" y="110"/>
                  </a:cubicBezTo>
                  <a:cubicBezTo>
                    <a:pt x="68" y="152"/>
                    <a:pt x="68" y="152"/>
                    <a:pt x="68" y="152"/>
                  </a:cubicBezTo>
                  <a:cubicBezTo>
                    <a:pt x="89" y="114"/>
                    <a:pt x="89" y="114"/>
                    <a:pt x="89" y="114"/>
                  </a:cubicBezTo>
                  <a:cubicBezTo>
                    <a:pt x="110" y="152"/>
                    <a:pt x="110" y="152"/>
                    <a:pt x="110" y="152"/>
                  </a:cubicBezTo>
                  <a:cubicBezTo>
                    <a:pt x="130" y="110"/>
                    <a:pt x="130" y="110"/>
                    <a:pt x="130" y="110"/>
                  </a:cubicBezTo>
                  <a:cubicBezTo>
                    <a:pt x="117" y="104"/>
                    <a:pt x="117" y="104"/>
                    <a:pt x="117" y="104"/>
                  </a:cubicBezTo>
                  <a:lnTo>
                    <a:pt x="109" y="121"/>
                  </a:lnTo>
                  <a:close/>
                </a:path>
              </a:pathLst>
            </a:custGeom>
            <a:solidFill>
              <a:srgbClr val="92D050"/>
            </a:solidFill>
            <a:ln>
              <a:noFill/>
            </a:ln>
          </p:spPr>
          <p:txBody>
            <a:bodyPr vert="horz" wrap="square" lIns="91440" tIns="45720" rIns="91440" bIns="45720" numCol="1" anchor="t" anchorCtr="0" compatLnSpc="1"/>
            <a:lstStyle/>
            <a:p>
              <a:endParaRPr lang="zh-CN" altLang="en-US" spc="50">
                <a:latin typeface="微软雅黑" panose="020B0503020204020204" pitchFamily="34" charset="-122"/>
                <a:ea typeface="微软雅黑" panose="020B0503020204020204" pitchFamily="34" charset="-122"/>
              </a:endParaRPr>
            </a:p>
          </p:txBody>
        </p:sp>
      </p:grpSp>
      <p:grpSp>
        <p:nvGrpSpPr>
          <p:cNvPr id="33" name="组合 12"/>
          <p:cNvGrpSpPr/>
          <p:nvPr/>
        </p:nvGrpSpPr>
        <p:grpSpPr>
          <a:xfrm>
            <a:off x="191344" y="3267314"/>
            <a:ext cx="3255007" cy="1331416"/>
            <a:chOff x="508147" y="3786171"/>
            <a:chExt cx="3255007" cy="1331416"/>
          </a:xfrm>
        </p:grpSpPr>
        <p:grpSp>
          <p:nvGrpSpPr>
            <p:cNvPr id="34" name="组合 11"/>
            <p:cNvGrpSpPr/>
            <p:nvPr/>
          </p:nvGrpSpPr>
          <p:grpSpPr>
            <a:xfrm>
              <a:off x="508147" y="3786171"/>
              <a:ext cx="3255007" cy="1331416"/>
              <a:chOff x="1575443" y="940202"/>
              <a:chExt cx="3259533" cy="1331247"/>
            </a:xfrm>
          </p:grpSpPr>
          <p:sp>
            <p:nvSpPr>
              <p:cNvPr id="36" name="Freeform 13"/>
              <p:cNvSpPr/>
              <p:nvPr/>
            </p:nvSpPr>
            <p:spPr bwMode="auto">
              <a:xfrm>
                <a:off x="1654176" y="1244918"/>
                <a:ext cx="217488" cy="15875"/>
              </a:xfrm>
              <a:custGeom>
                <a:avLst/>
                <a:gdLst>
                  <a:gd name="T0" fmla="*/ 4 w 118"/>
                  <a:gd name="T1" fmla="*/ 8 h 8"/>
                  <a:gd name="T2" fmla="*/ 114 w 118"/>
                  <a:gd name="T3" fmla="*/ 8 h 8"/>
                  <a:gd name="T4" fmla="*/ 118 w 118"/>
                  <a:gd name="T5" fmla="*/ 4 h 8"/>
                  <a:gd name="T6" fmla="*/ 114 w 118"/>
                  <a:gd name="T7" fmla="*/ 0 h 8"/>
                  <a:gd name="T8" fmla="*/ 4 w 118"/>
                  <a:gd name="T9" fmla="*/ 0 h 8"/>
                  <a:gd name="T10" fmla="*/ 0 w 118"/>
                  <a:gd name="T11" fmla="*/ 4 h 8"/>
                  <a:gd name="T12" fmla="*/ 4 w 1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18" h="8">
                    <a:moveTo>
                      <a:pt x="4" y="8"/>
                    </a:moveTo>
                    <a:cubicBezTo>
                      <a:pt x="114" y="8"/>
                      <a:pt x="114" y="8"/>
                      <a:pt x="114" y="8"/>
                    </a:cubicBezTo>
                    <a:cubicBezTo>
                      <a:pt x="116" y="8"/>
                      <a:pt x="118" y="6"/>
                      <a:pt x="118" y="4"/>
                    </a:cubicBezTo>
                    <a:cubicBezTo>
                      <a:pt x="118" y="2"/>
                      <a:pt x="116" y="0"/>
                      <a:pt x="114" y="0"/>
                    </a:cubicBezTo>
                    <a:cubicBezTo>
                      <a:pt x="4" y="0"/>
                      <a:pt x="4" y="0"/>
                      <a:pt x="4" y="0"/>
                    </a:cubicBezTo>
                    <a:cubicBezTo>
                      <a:pt x="2" y="0"/>
                      <a:pt x="0" y="2"/>
                      <a:pt x="0" y="4"/>
                    </a:cubicBezTo>
                    <a:cubicBezTo>
                      <a:pt x="0" y="6"/>
                      <a:pt x="2" y="8"/>
                      <a:pt x="4" y="8"/>
                    </a:cubicBezTo>
                  </a:path>
                </a:pathLst>
              </a:custGeom>
              <a:solidFill>
                <a:schemeClr val="accent3"/>
              </a:solidFill>
              <a:ln>
                <a:noFill/>
              </a:ln>
            </p:spPr>
            <p:txBody>
              <a:bodyPr vert="horz" wrap="square" lIns="91440" tIns="45720" rIns="91440" bIns="45720" numCol="1" anchor="t" anchorCtr="0" compatLnSpc="1"/>
              <a:lstStyle/>
              <a:p>
                <a:endParaRPr lang="zh-CN" altLang="en-US" spc="50">
                  <a:latin typeface="微软雅黑" panose="020B0503020204020204" pitchFamily="34" charset="-122"/>
                  <a:ea typeface="微软雅黑" panose="020B0503020204020204" pitchFamily="34" charset="-122"/>
                </a:endParaRPr>
              </a:p>
            </p:txBody>
          </p:sp>
          <p:grpSp>
            <p:nvGrpSpPr>
              <p:cNvPr id="37" name="组合 14"/>
              <p:cNvGrpSpPr/>
              <p:nvPr/>
            </p:nvGrpSpPr>
            <p:grpSpPr>
              <a:xfrm>
                <a:off x="1575443" y="940202"/>
                <a:ext cx="3259533" cy="1331247"/>
                <a:chOff x="8697048" y="951739"/>
                <a:chExt cx="3259533" cy="1331247"/>
              </a:xfrm>
            </p:grpSpPr>
            <p:sp>
              <p:nvSpPr>
                <p:cNvPr id="38" name="TextBox 17"/>
                <p:cNvSpPr txBox="1"/>
                <p:nvPr/>
              </p:nvSpPr>
              <p:spPr>
                <a:xfrm>
                  <a:off x="9020347" y="1329384"/>
                  <a:ext cx="2864691" cy="953602"/>
                </a:xfrm>
                <a:prstGeom prst="rect">
                  <a:avLst/>
                </a:prstGeom>
                <a:noFill/>
              </p:spPr>
              <p:txBody>
                <a:bodyPr wrap="square" rtlCol="0">
                  <a:spAutoFit/>
                </a:bodyPr>
                <a:lstStyle/>
                <a:p>
                  <a:pPr marL="285750" lvl="0" indent="-285750" algn="r">
                    <a:lnSpc>
                      <a:spcPct val="120000"/>
                    </a:lnSpc>
                    <a:buFont typeface="Arial" panose="020B0604020202020204" pitchFamily="34" charset="0"/>
                    <a:buChar char="•"/>
                    <a:defRPr/>
                  </a:pPr>
                  <a:r>
                    <a:rPr lang="zh-CN" altLang="en-US" sz="1600" spc="50" dirty="0">
                      <a:latin typeface="微软雅黑" panose="020B0503020204020204" pitchFamily="34" charset="-122"/>
                      <a:ea typeface="微软雅黑" panose="020B0503020204020204" pitchFamily="34" charset="-122"/>
                      <a:cs typeface="+mn-ea"/>
                      <a:sym typeface="+mn-lt"/>
                    </a:rPr>
                    <a:t>提出</a:t>
                  </a:r>
                  <a:r>
                    <a:rPr lang="zh-CN" altLang="zh-CN" sz="1600" spc="50" dirty="0">
                      <a:latin typeface="微软雅黑" panose="020B0503020204020204" pitchFamily="34" charset="-122"/>
                      <a:ea typeface="微软雅黑" panose="020B0503020204020204" pitchFamily="34" charset="-122"/>
                      <a:cs typeface="+mn-ea"/>
                      <a:sym typeface="+mn-lt"/>
                    </a:rPr>
                    <a:t>金融科技解决方案</a:t>
                  </a:r>
                </a:p>
                <a:p>
                  <a:pPr marL="285750" lvl="0" indent="-285750" algn="r">
                    <a:lnSpc>
                      <a:spcPct val="120000"/>
                    </a:lnSpc>
                    <a:buFont typeface="Arial" panose="020B0604020202020204" pitchFamily="34" charset="0"/>
                    <a:buChar char="•"/>
                    <a:defRPr/>
                  </a:pPr>
                  <a:r>
                    <a:rPr lang="zh-CN" altLang="en-US" sz="1600" spc="50" dirty="0">
                      <a:latin typeface="微软雅黑" panose="020B0503020204020204" pitchFamily="34" charset="-122"/>
                      <a:ea typeface="微软雅黑" panose="020B0503020204020204" pitchFamily="34" charset="-122"/>
                      <a:cs typeface="+mn-ea"/>
                      <a:sym typeface="+mn-lt"/>
                    </a:rPr>
                    <a:t>共同打造实验环境</a:t>
                  </a:r>
                </a:p>
                <a:p>
                  <a:pPr marL="285750" lvl="0" indent="-285750" algn="r">
                    <a:lnSpc>
                      <a:spcPct val="120000"/>
                    </a:lnSpc>
                    <a:buFont typeface="Arial" panose="020B0604020202020204" pitchFamily="34" charset="0"/>
                    <a:buChar char="•"/>
                    <a:defRPr/>
                  </a:pPr>
                  <a:r>
                    <a:rPr lang="zh-CN" altLang="en-US" sz="1600" spc="50" dirty="0">
                      <a:latin typeface="微软雅黑" panose="020B0503020204020204" pitchFamily="34" charset="-122"/>
                      <a:ea typeface="微软雅黑" panose="020B0503020204020204" pitchFamily="34" charset="-122"/>
                      <a:cs typeface="+mn-ea"/>
                      <a:sym typeface="+mn-lt"/>
                    </a:rPr>
                    <a:t>推动行业</a:t>
                  </a:r>
                  <a:r>
                    <a:rPr lang="zh-CN" altLang="zh-CN" sz="1600" spc="50" dirty="0">
                      <a:latin typeface="微软雅黑" panose="020B0503020204020204" pitchFamily="34" charset="-122"/>
                      <a:ea typeface="微软雅黑" panose="020B0503020204020204" pitchFamily="34" charset="-122"/>
                      <a:cs typeface="+mn-ea"/>
                      <a:sym typeface="+mn-lt"/>
                    </a:rPr>
                    <a:t>应用落地</a:t>
                  </a:r>
                </a:p>
              </p:txBody>
            </p:sp>
            <p:sp>
              <p:nvSpPr>
                <p:cNvPr id="39" name="Title 1"/>
                <p:cNvSpPr txBox="1"/>
                <p:nvPr/>
              </p:nvSpPr>
              <p:spPr>
                <a:xfrm>
                  <a:off x="8697048" y="951739"/>
                  <a:ext cx="3259533" cy="36512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zh-CN" altLang="en-US" sz="1800" spc="50" dirty="0">
                      <a:latin typeface="微软雅黑" panose="020B0503020204020204" pitchFamily="34" charset="-122"/>
                      <a:ea typeface="微软雅黑" panose="020B0503020204020204" pitchFamily="34" charset="-122"/>
                      <a:cs typeface="+mn-ea"/>
                      <a:sym typeface="+mn-lt"/>
                    </a:rPr>
                    <a:t>创造区块链环境下的行业生态</a:t>
                  </a:r>
                </a:p>
                <a:p>
                  <a:pPr algn="l"/>
                  <a:endParaRPr lang="zh-CN" altLang="en-US" sz="1800" spc="50"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endParaRPr>
                </a:p>
              </p:txBody>
            </p:sp>
          </p:grpSp>
        </p:grpSp>
        <p:sp>
          <p:nvSpPr>
            <p:cNvPr id="35" name="Freeform 23" descr="e7d195523061f1c021b92b3d25e54ab5e788c0576048880950C3AFFA1066A7153250F1349197BA8C5246BA9D557EC0274B8DA272D2431748978789E76D2CD7D1F11E7447C1D163F5D9CA1CD35DC7B6F04BDF10FCA079404AD523CA8F0B8CCBF60F2D51B7B0A2748B8722102F0457CEC8E7393D07E56B760E0701CF322F8215ED6370C26B80BDD67A8877F7DB6EB5BAF9"/>
            <p:cNvSpPr>
              <a:spLocks noEditPoints="1"/>
            </p:cNvSpPr>
            <p:nvPr/>
          </p:nvSpPr>
          <p:spPr bwMode="auto">
            <a:xfrm>
              <a:off x="619882" y="4459094"/>
              <a:ext cx="714380" cy="582180"/>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rgbClr val="66CCFF"/>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spc="50">
                <a:latin typeface="微软雅黑" panose="020B0503020204020204" pitchFamily="34" charset="-122"/>
                <a:ea typeface="微软雅黑" panose="020B0503020204020204" pitchFamily="34" charset="-122"/>
                <a:cs typeface="+mn-ea"/>
                <a:sym typeface="+mn-lt"/>
              </a:endParaRPr>
            </a:p>
          </p:txBody>
        </p:sp>
      </p:grpSp>
      <p:grpSp>
        <p:nvGrpSpPr>
          <p:cNvPr id="40" name="组合 19"/>
          <p:cNvGrpSpPr/>
          <p:nvPr/>
        </p:nvGrpSpPr>
        <p:grpSpPr>
          <a:xfrm>
            <a:off x="3528757" y="1052736"/>
            <a:ext cx="4518025" cy="4700905"/>
            <a:chOff x="6056" y="2180"/>
            <a:chExt cx="7115" cy="7403"/>
          </a:xfrm>
        </p:grpSpPr>
        <p:sp>
          <p:nvSpPr>
            <p:cNvPr id="41" name="Freeform 6"/>
            <p:cNvSpPr/>
            <p:nvPr/>
          </p:nvSpPr>
          <p:spPr bwMode="auto">
            <a:xfrm>
              <a:off x="7306" y="2180"/>
              <a:ext cx="4613" cy="2655"/>
            </a:xfrm>
            <a:custGeom>
              <a:avLst/>
              <a:gdLst>
                <a:gd name="T0" fmla="*/ 0 w 1585"/>
                <a:gd name="T1" fmla="*/ 502 h 914"/>
                <a:gd name="T2" fmla="*/ 52 w 1585"/>
                <a:gd name="T3" fmla="*/ 412 h 914"/>
                <a:gd name="T4" fmla="*/ 740 w 1585"/>
                <a:gd name="T5" fmla="*/ 15 h 914"/>
                <a:gd name="T6" fmla="*/ 793 w 1585"/>
                <a:gd name="T7" fmla="*/ 0 h 914"/>
                <a:gd name="T8" fmla="*/ 845 w 1585"/>
                <a:gd name="T9" fmla="*/ 15 h 914"/>
                <a:gd name="T10" fmla="*/ 1533 w 1585"/>
                <a:gd name="T11" fmla="*/ 412 h 914"/>
                <a:gd name="T12" fmla="*/ 1585 w 1585"/>
                <a:gd name="T13" fmla="*/ 502 h 914"/>
                <a:gd name="T14" fmla="*/ 1585 w 1585"/>
                <a:gd name="T15" fmla="*/ 818 h 914"/>
                <a:gd name="T16" fmla="*/ 1569 w 1585"/>
                <a:gd name="T17" fmla="*/ 847 h 914"/>
                <a:gd name="T18" fmla="*/ 1536 w 1585"/>
                <a:gd name="T19" fmla="*/ 847 h 914"/>
                <a:gd name="T20" fmla="*/ 1302 w 1585"/>
                <a:gd name="T21" fmla="*/ 712 h 914"/>
                <a:gd name="T22" fmla="*/ 1222 w 1585"/>
                <a:gd name="T23" fmla="*/ 690 h 914"/>
                <a:gd name="T24" fmla="*/ 1143 w 1585"/>
                <a:gd name="T25" fmla="*/ 712 h 914"/>
                <a:gd name="T26" fmla="*/ 793 w 1585"/>
                <a:gd name="T27" fmla="*/ 914 h 914"/>
                <a:gd name="T28" fmla="*/ 443 w 1585"/>
                <a:gd name="T29" fmla="*/ 712 h 914"/>
                <a:gd name="T30" fmla="*/ 363 w 1585"/>
                <a:gd name="T31" fmla="*/ 690 h 914"/>
                <a:gd name="T32" fmla="*/ 283 w 1585"/>
                <a:gd name="T33" fmla="*/ 712 h 914"/>
                <a:gd name="T34" fmla="*/ 50 w 1585"/>
                <a:gd name="T35" fmla="*/ 847 h 914"/>
                <a:gd name="T36" fmla="*/ 17 w 1585"/>
                <a:gd name="T37" fmla="*/ 847 h 914"/>
                <a:gd name="T38" fmla="*/ 0 w 1585"/>
                <a:gd name="T39" fmla="*/ 818 h 914"/>
                <a:gd name="T40" fmla="*/ 0 w 1585"/>
                <a:gd name="T41" fmla="*/ 50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5" h="914">
                  <a:moveTo>
                    <a:pt x="0" y="502"/>
                  </a:moveTo>
                  <a:cubicBezTo>
                    <a:pt x="0" y="465"/>
                    <a:pt x="20" y="430"/>
                    <a:pt x="52" y="412"/>
                  </a:cubicBezTo>
                  <a:cubicBezTo>
                    <a:pt x="740" y="15"/>
                    <a:pt x="740" y="15"/>
                    <a:pt x="740" y="15"/>
                  </a:cubicBezTo>
                  <a:cubicBezTo>
                    <a:pt x="756" y="5"/>
                    <a:pt x="774" y="0"/>
                    <a:pt x="793" y="0"/>
                  </a:cubicBezTo>
                  <a:cubicBezTo>
                    <a:pt x="811" y="0"/>
                    <a:pt x="829" y="5"/>
                    <a:pt x="845" y="15"/>
                  </a:cubicBezTo>
                  <a:cubicBezTo>
                    <a:pt x="1533" y="412"/>
                    <a:pt x="1533" y="412"/>
                    <a:pt x="1533" y="412"/>
                  </a:cubicBezTo>
                  <a:cubicBezTo>
                    <a:pt x="1565" y="430"/>
                    <a:pt x="1585" y="465"/>
                    <a:pt x="1585" y="502"/>
                  </a:cubicBezTo>
                  <a:cubicBezTo>
                    <a:pt x="1585" y="818"/>
                    <a:pt x="1585" y="818"/>
                    <a:pt x="1585" y="818"/>
                  </a:cubicBezTo>
                  <a:cubicBezTo>
                    <a:pt x="1585" y="830"/>
                    <a:pt x="1579" y="841"/>
                    <a:pt x="1569" y="847"/>
                  </a:cubicBezTo>
                  <a:cubicBezTo>
                    <a:pt x="1559" y="852"/>
                    <a:pt x="1546" y="852"/>
                    <a:pt x="1536" y="847"/>
                  </a:cubicBezTo>
                  <a:cubicBezTo>
                    <a:pt x="1302" y="712"/>
                    <a:pt x="1302" y="712"/>
                    <a:pt x="1302" y="712"/>
                  </a:cubicBezTo>
                  <a:cubicBezTo>
                    <a:pt x="1278" y="698"/>
                    <a:pt x="1250" y="690"/>
                    <a:pt x="1222" y="690"/>
                  </a:cubicBezTo>
                  <a:cubicBezTo>
                    <a:pt x="1194" y="690"/>
                    <a:pt x="1167" y="698"/>
                    <a:pt x="1143" y="712"/>
                  </a:cubicBezTo>
                  <a:cubicBezTo>
                    <a:pt x="793" y="914"/>
                    <a:pt x="793" y="914"/>
                    <a:pt x="793" y="914"/>
                  </a:cubicBezTo>
                  <a:cubicBezTo>
                    <a:pt x="443" y="712"/>
                    <a:pt x="443" y="712"/>
                    <a:pt x="443" y="712"/>
                  </a:cubicBezTo>
                  <a:cubicBezTo>
                    <a:pt x="418" y="698"/>
                    <a:pt x="391" y="690"/>
                    <a:pt x="363" y="690"/>
                  </a:cubicBezTo>
                  <a:cubicBezTo>
                    <a:pt x="335" y="690"/>
                    <a:pt x="308" y="698"/>
                    <a:pt x="283" y="712"/>
                  </a:cubicBezTo>
                  <a:cubicBezTo>
                    <a:pt x="50" y="847"/>
                    <a:pt x="50" y="847"/>
                    <a:pt x="50" y="847"/>
                  </a:cubicBezTo>
                  <a:cubicBezTo>
                    <a:pt x="39" y="852"/>
                    <a:pt x="27" y="852"/>
                    <a:pt x="17" y="847"/>
                  </a:cubicBezTo>
                  <a:cubicBezTo>
                    <a:pt x="6" y="841"/>
                    <a:pt x="0" y="830"/>
                    <a:pt x="0" y="818"/>
                  </a:cubicBezTo>
                  <a:lnTo>
                    <a:pt x="0" y="502"/>
                  </a:lnTo>
                  <a:close/>
                </a:path>
              </a:pathLst>
            </a:custGeom>
            <a:solidFill>
              <a:srgbClr val="0070C0"/>
            </a:solidFill>
            <a:ln>
              <a:noFill/>
            </a:ln>
          </p:spPr>
          <p:txBody>
            <a:bodyPr vert="horz" wrap="square" lIns="91440" tIns="45720" rIns="91440" bIns="45720" numCol="1" anchor="t" anchorCtr="0" compatLnSpc="1"/>
            <a:lstStyle/>
            <a:p>
              <a:endParaRPr lang="zh-CN" altLang="en-US" spc="50" dirty="0">
                <a:latin typeface="微软雅黑" panose="020B0503020204020204" pitchFamily="34" charset="-122"/>
                <a:ea typeface="微软雅黑" panose="020B0503020204020204" pitchFamily="34" charset="-122"/>
              </a:endParaRPr>
            </a:p>
          </p:txBody>
        </p:sp>
        <p:sp>
          <p:nvSpPr>
            <p:cNvPr id="42" name="Freeform 7"/>
            <p:cNvSpPr/>
            <p:nvPr/>
          </p:nvSpPr>
          <p:spPr bwMode="auto">
            <a:xfrm>
              <a:off x="8558" y="7095"/>
              <a:ext cx="2113" cy="1788"/>
            </a:xfrm>
            <a:custGeom>
              <a:avLst/>
              <a:gdLst>
                <a:gd name="T0" fmla="*/ 0 w 726"/>
                <a:gd name="T1" fmla="*/ 34 h 615"/>
                <a:gd name="T2" fmla="*/ 16 w 726"/>
                <a:gd name="T3" fmla="*/ 5 h 615"/>
                <a:gd name="T4" fmla="*/ 49 w 726"/>
                <a:gd name="T5" fmla="*/ 5 h 615"/>
                <a:gd name="T6" fmla="*/ 283 w 726"/>
                <a:gd name="T7" fmla="*/ 140 h 615"/>
                <a:gd name="T8" fmla="*/ 363 w 726"/>
                <a:gd name="T9" fmla="*/ 162 h 615"/>
                <a:gd name="T10" fmla="*/ 442 w 726"/>
                <a:gd name="T11" fmla="*/ 140 h 615"/>
                <a:gd name="T12" fmla="*/ 676 w 726"/>
                <a:gd name="T13" fmla="*/ 5 h 615"/>
                <a:gd name="T14" fmla="*/ 709 w 726"/>
                <a:gd name="T15" fmla="*/ 5 h 615"/>
                <a:gd name="T16" fmla="*/ 726 w 726"/>
                <a:gd name="T17" fmla="*/ 34 h 615"/>
                <a:gd name="T18" fmla="*/ 726 w 726"/>
                <a:gd name="T19" fmla="*/ 350 h 615"/>
                <a:gd name="T20" fmla="*/ 673 w 726"/>
                <a:gd name="T21" fmla="*/ 440 h 615"/>
                <a:gd name="T22" fmla="*/ 385 w 726"/>
                <a:gd name="T23" fmla="*/ 607 h 615"/>
                <a:gd name="T24" fmla="*/ 341 w 726"/>
                <a:gd name="T25" fmla="*/ 607 h 615"/>
                <a:gd name="T26" fmla="*/ 52 w 726"/>
                <a:gd name="T27" fmla="*/ 440 h 615"/>
                <a:gd name="T28" fmla="*/ 0 w 726"/>
                <a:gd name="T29" fmla="*/ 350 h 615"/>
                <a:gd name="T30" fmla="*/ 0 w 726"/>
                <a:gd name="T31" fmla="*/ 3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615">
                  <a:moveTo>
                    <a:pt x="0" y="34"/>
                  </a:moveTo>
                  <a:cubicBezTo>
                    <a:pt x="0" y="22"/>
                    <a:pt x="6" y="11"/>
                    <a:pt x="16" y="5"/>
                  </a:cubicBezTo>
                  <a:cubicBezTo>
                    <a:pt x="26" y="0"/>
                    <a:pt x="39" y="0"/>
                    <a:pt x="49" y="5"/>
                  </a:cubicBezTo>
                  <a:cubicBezTo>
                    <a:pt x="283" y="140"/>
                    <a:pt x="283" y="140"/>
                    <a:pt x="283" y="140"/>
                  </a:cubicBezTo>
                  <a:cubicBezTo>
                    <a:pt x="307" y="154"/>
                    <a:pt x="335" y="162"/>
                    <a:pt x="363" y="162"/>
                  </a:cubicBezTo>
                  <a:cubicBezTo>
                    <a:pt x="391" y="162"/>
                    <a:pt x="418" y="154"/>
                    <a:pt x="442" y="140"/>
                  </a:cubicBezTo>
                  <a:cubicBezTo>
                    <a:pt x="676" y="5"/>
                    <a:pt x="676" y="5"/>
                    <a:pt x="676" y="5"/>
                  </a:cubicBezTo>
                  <a:cubicBezTo>
                    <a:pt x="686" y="0"/>
                    <a:pt x="699" y="0"/>
                    <a:pt x="709" y="5"/>
                  </a:cubicBezTo>
                  <a:cubicBezTo>
                    <a:pt x="719" y="11"/>
                    <a:pt x="726" y="22"/>
                    <a:pt x="726" y="34"/>
                  </a:cubicBezTo>
                  <a:cubicBezTo>
                    <a:pt x="726" y="350"/>
                    <a:pt x="726" y="350"/>
                    <a:pt x="726" y="350"/>
                  </a:cubicBezTo>
                  <a:cubicBezTo>
                    <a:pt x="726" y="387"/>
                    <a:pt x="706" y="422"/>
                    <a:pt x="673" y="440"/>
                  </a:cubicBezTo>
                  <a:cubicBezTo>
                    <a:pt x="385" y="607"/>
                    <a:pt x="385" y="607"/>
                    <a:pt x="385" y="607"/>
                  </a:cubicBezTo>
                  <a:cubicBezTo>
                    <a:pt x="371" y="615"/>
                    <a:pt x="354" y="615"/>
                    <a:pt x="341" y="607"/>
                  </a:cubicBezTo>
                  <a:cubicBezTo>
                    <a:pt x="52" y="440"/>
                    <a:pt x="52" y="440"/>
                    <a:pt x="52" y="440"/>
                  </a:cubicBezTo>
                  <a:cubicBezTo>
                    <a:pt x="20" y="422"/>
                    <a:pt x="0" y="387"/>
                    <a:pt x="0" y="350"/>
                  </a:cubicBezTo>
                  <a:lnTo>
                    <a:pt x="0" y="34"/>
                  </a:lnTo>
                  <a:close/>
                </a:path>
              </a:pathLst>
            </a:custGeom>
            <a:solidFill>
              <a:srgbClr val="92D050"/>
            </a:solidFill>
            <a:ln>
              <a:noFill/>
            </a:ln>
          </p:spPr>
          <p:txBody>
            <a:bodyPr vert="horz" wrap="square" lIns="91440" tIns="45720" rIns="91440" bIns="45720" numCol="1" anchor="t" anchorCtr="0" compatLnSpc="1"/>
            <a:lstStyle/>
            <a:p>
              <a:endParaRPr lang="zh-CN" altLang="en-US" spc="50">
                <a:latin typeface="微软雅黑" panose="020B0503020204020204" pitchFamily="34" charset="-122"/>
                <a:ea typeface="微软雅黑" panose="020B0503020204020204" pitchFamily="34" charset="-122"/>
              </a:endParaRPr>
            </a:p>
          </p:txBody>
        </p:sp>
        <p:sp>
          <p:nvSpPr>
            <p:cNvPr id="43" name="Freeform 8"/>
            <p:cNvSpPr/>
            <p:nvPr/>
          </p:nvSpPr>
          <p:spPr bwMode="auto">
            <a:xfrm>
              <a:off x="7306" y="4345"/>
              <a:ext cx="2053" cy="2343"/>
            </a:xfrm>
            <a:custGeom>
              <a:avLst/>
              <a:gdLst>
                <a:gd name="T0" fmla="*/ 0 w 705"/>
                <a:gd name="T1" fmla="*/ 218 h 806"/>
                <a:gd name="T2" fmla="*/ 22 w 705"/>
                <a:gd name="T3" fmla="*/ 180 h 806"/>
                <a:gd name="T4" fmla="*/ 311 w 705"/>
                <a:gd name="T5" fmla="*/ 14 h 806"/>
                <a:gd name="T6" fmla="*/ 363 w 705"/>
                <a:gd name="T7" fmla="*/ 0 h 806"/>
                <a:gd name="T8" fmla="*/ 415 w 705"/>
                <a:gd name="T9" fmla="*/ 14 h 806"/>
                <a:gd name="T10" fmla="*/ 689 w 705"/>
                <a:gd name="T11" fmla="*/ 171 h 806"/>
                <a:gd name="T12" fmla="*/ 705 w 705"/>
                <a:gd name="T13" fmla="*/ 200 h 806"/>
                <a:gd name="T14" fmla="*/ 689 w 705"/>
                <a:gd name="T15" fmla="*/ 229 h 806"/>
                <a:gd name="T16" fmla="*/ 455 w 705"/>
                <a:gd name="T17" fmla="*/ 364 h 806"/>
                <a:gd name="T18" fmla="*/ 375 w 705"/>
                <a:gd name="T19" fmla="*/ 502 h 806"/>
                <a:gd name="T20" fmla="*/ 375 w 705"/>
                <a:gd name="T21" fmla="*/ 772 h 806"/>
                <a:gd name="T22" fmla="*/ 359 w 705"/>
                <a:gd name="T23" fmla="*/ 800 h 806"/>
                <a:gd name="T24" fmla="*/ 326 w 705"/>
                <a:gd name="T25" fmla="*/ 800 h 806"/>
                <a:gd name="T26" fmla="*/ 52 w 705"/>
                <a:gd name="T27" fmla="*/ 642 h 806"/>
                <a:gd name="T28" fmla="*/ 0 w 705"/>
                <a:gd name="T29" fmla="*/ 551 h 806"/>
                <a:gd name="T30" fmla="*/ 0 w 705"/>
                <a:gd name="T31" fmla="*/ 218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5" h="806">
                  <a:moveTo>
                    <a:pt x="0" y="218"/>
                  </a:moveTo>
                  <a:cubicBezTo>
                    <a:pt x="0" y="203"/>
                    <a:pt x="8" y="188"/>
                    <a:pt x="22" y="180"/>
                  </a:cubicBezTo>
                  <a:cubicBezTo>
                    <a:pt x="311" y="14"/>
                    <a:pt x="311" y="14"/>
                    <a:pt x="311" y="14"/>
                  </a:cubicBezTo>
                  <a:cubicBezTo>
                    <a:pt x="326" y="4"/>
                    <a:pt x="345" y="0"/>
                    <a:pt x="363" y="0"/>
                  </a:cubicBezTo>
                  <a:cubicBezTo>
                    <a:pt x="381" y="0"/>
                    <a:pt x="400" y="4"/>
                    <a:pt x="415" y="14"/>
                  </a:cubicBezTo>
                  <a:cubicBezTo>
                    <a:pt x="689" y="171"/>
                    <a:pt x="689" y="171"/>
                    <a:pt x="689" y="171"/>
                  </a:cubicBezTo>
                  <a:cubicBezTo>
                    <a:pt x="699" y="177"/>
                    <a:pt x="705" y="188"/>
                    <a:pt x="705" y="200"/>
                  </a:cubicBezTo>
                  <a:cubicBezTo>
                    <a:pt x="705" y="212"/>
                    <a:pt x="699" y="223"/>
                    <a:pt x="689" y="229"/>
                  </a:cubicBezTo>
                  <a:cubicBezTo>
                    <a:pt x="455" y="364"/>
                    <a:pt x="455" y="364"/>
                    <a:pt x="455" y="364"/>
                  </a:cubicBezTo>
                  <a:cubicBezTo>
                    <a:pt x="406" y="392"/>
                    <a:pt x="375" y="445"/>
                    <a:pt x="375" y="502"/>
                  </a:cubicBezTo>
                  <a:cubicBezTo>
                    <a:pt x="375" y="772"/>
                    <a:pt x="375" y="772"/>
                    <a:pt x="375" y="772"/>
                  </a:cubicBezTo>
                  <a:cubicBezTo>
                    <a:pt x="375" y="783"/>
                    <a:pt x="369" y="794"/>
                    <a:pt x="359" y="800"/>
                  </a:cubicBezTo>
                  <a:cubicBezTo>
                    <a:pt x="349" y="806"/>
                    <a:pt x="336" y="806"/>
                    <a:pt x="326" y="800"/>
                  </a:cubicBezTo>
                  <a:cubicBezTo>
                    <a:pt x="52" y="642"/>
                    <a:pt x="52" y="642"/>
                    <a:pt x="52" y="642"/>
                  </a:cubicBezTo>
                  <a:cubicBezTo>
                    <a:pt x="20" y="624"/>
                    <a:pt x="0" y="589"/>
                    <a:pt x="0" y="551"/>
                  </a:cubicBezTo>
                  <a:lnTo>
                    <a:pt x="0" y="218"/>
                  </a:lnTo>
                  <a:close/>
                </a:path>
              </a:pathLst>
            </a:custGeom>
            <a:solidFill>
              <a:srgbClr val="66CCFF"/>
            </a:solidFill>
            <a:ln>
              <a:noFill/>
            </a:ln>
          </p:spPr>
          <p:txBody>
            <a:bodyPr vert="horz" wrap="square" lIns="91440" tIns="45720" rIns="91440" bIns="45720" numCol="1" anchor="t" anchorCtr="0" compatLnSpc="1"/>
            <a:lstStyle/>
            <a:p>
              <a:endParaRPr lang="zh-CN" altLang="en-US" spc="50" dirty="0">
                <a:latin typeface="微软雅黑" panose="020B0503020204020204" pitchFamily="34" charset="-122"/>
                <a:ea typeface="微软雅黑" panose="020B0503020204020204" pitchFamily="34" charset="-122"/>
              </a:endParaRPr>
            </a:p>
          </p:txBody>
        </p:sp>
        <p:sp>
          <p:nvSpPr>
            <p:cNvPr id="44" name="Freeform 9"/>
            <p:cNvSpPr/>
            <p:nvPr/>
          </p:nvSpPr>
          <p:spPr bwMode="auto">
            <a:xfrm>
              <a:off x="9868" y="4345"/>
              <a:ext cx="2050" cy="2343"/>
            </a:xfrm>
            <a:custGeom>
              <a:avLst/>
              <a:gdLst>
                <a:gd name="T0" fmla="*/ 250 w 705"/>
                <a:gd name="T1" fmla="*/ 364 h 806"/>
                <a:gd name="T2" fmla="*/ 17 w 705"/>
                <a:gd name="T3" fmla="*/ 229 h 806"/>
                <a:gd name="T4" fmla="*/ 0 w 705"/>
                <a:gd name="T5" fmla="*/ 200 h 806"/>
                <a:gd name="T6" fmla="*/ 17 w 705"/>
                <a:gd name="T7" fmla="*/ 171 h 806"/>
                <a:gd name="T8" fmla="*/ 290 w 705"/>
                <a:gd name="T9" fmla="*/ 14 h 806"/>
                <a:gd name="T10" fmla="*/ 342 w 705"/>
                <a:gd name="T11" fmla="*/ 0 h 806"/>
                <a:gd name="T12" fmla="*/ 395 w 705"/>
                <a:gd name="T13" fmla="*/ 14 h 806"/>
                <a:gd name="T14" fmla="*/ 683 w 705"/>
                <a:gd name="T15" fmla="*/ 180 h 806"/>
                <a:gd name="T16" fmla="*/ 705 w 705"/>
                <a:gd name="T17" fmla="*/ 218 h 806"/>
                <a:gd name="T18" fmla="*/ 705 w 705"/>
                <a:gd name="T19" fmla="*/ 551 h 806"/>
                <a:gd name="T20" fmla="*/ 653 w 705"/>
                <a:gd name="T21" fmla="*/ 642 h 806"/>
                <a:gd name="T22" fmla="*/ 380 w 705"/>
                <a:gd name="T23" fmla="*/ 800 h 806"/>
                <a:gd name="T24" fmla="*/ 346 w 705"/>
                <a:gd name="T25" fmla="*/ 800 h 806"/>
                <a:gd name="T26" fmla="*/ 330 w 705"/>
                <a:gd name="T27" fmla="*/ 772 h 806"/>
                <a:gd name="T28" fmla="*/ 330 w 705"/>
                <a:gd name="T29" fmla="*/ 502 h 806"/>
                <a:gd name="T30" fmla="*/ 250 w 705"/>
                <a:gd name="T31" fmla="*/ 36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5" h="806">
                  <a:moveTo>
                    <a:pt x="250" y="364"/>
                  </a:moveTo>
                  <a:cubicBezTo>
                    <a:pt x="17" y="229"/>
                    <a:pt x="17" y="229"/>
                    <a:pt x="17" y="229"/>
                  </a:cubicBezTo>
                  <a:cubicBezTo>
                    <a:pt x="6" y="223"/>
                    <a:pt x="0" y="212"/>
                    <a:pt x="0" y="200"/>
                  </a:cubicBezTo>
                  <a:cubicBezTo>
                    <a:pt x="0" y="188"/>
                    <a:pt x="6" y="177"/>
                    <a:pt x="17" y="171"/>
                  </a:cubicBezTo>
                  <a:cubicBezTo>
                    <a:pt x="290" y="14"/>
                    <a:pt x="290" y="14"/>
                    <a:pt x="290" y="14"/>
                  </a:cubicBezTo>
                  <a:cubicBezTo>
                    <a:pt x="306" y="4"/>
                    <a:pt x="324" y="0"/>
                    <a:pt x="342" y="0"/>
                  </a:cubicBezTo>
                  <a:cubicBezTo>
                    <a:pt x="361" y="0"/>
                    <a:pt x="379" y="4"/>
                    <a:pt x="395" y="14"/>
                  </a:cubicBezTo>
                  <a:cubicBezTo>
                    <a:pt x="683" y="180"/>
                    <a:pt x="683" y="180"/>
                    <a:pt x="683" y="180"/>
                  </a:cubicBezTo>
                  <a:cubicBezTo>
                    <a:pt x="697" y="188"/>
                    <a:pt x="705" y="203"/>
                    <a:pt x="705" y="218"/>
                  </a:cubicBezTo>
                  <a:cubicBezTo>
                    <a:pt x="705" y="551"/>
                    <a:pt x="705" y="551"/>
                    <a:pt x="705" y="551"/>
                  </a:cubicBezTo>
                  <a:cubicBezTo>
                    <a:pt x="705" y="589"/>
                    <a:pt x="685" y="624"/>
                    <a:pt x="653" y="642"/>
                  </a:cubicBezTo>
                  <a:cubicBezTo>
                    <a:pt x="380" y="800"/>
                    <a:pt x="380" y="800"/>
                    <a:pt x="380" y="800"/>
                  </a:cubicBezTo>
                  <a:cubicBezTo>
                    <a:pt x="369" y="806"/>
                    <a:pt x="357" y="806"/>
                    <a:pt x="346" y="800"/>
                  </a:cubicBezTo>
                  <a:cubicBezTo>
                    <a:pt x="336" y="794"/>
                    <a:pt x="330" y="783"/>
                    <a:pt x="330" y="772"/>
                  </a:cubicBezTo>
                  <a:cubicBezTo>
                    <a:pt x="330" y="502"/>
                    <a:pt x="330" y="502"/>
                    <a:pt x="330" y="502"/>
                  </a:cubicBezTo>
                  <a:cubicBezTo>
                    <a:pt x="330" y="445"/>
                    <a:pt x="299" y="392"/>
                    <a:pt x="250" y="364"/>
                  </a:cubicBezTo>
                  <a:close/>
                </a:path>
              </a:pathLst>
            </a:custGeom>
            <a:solidFill>
              <a:srgbClr val="0070C0"/>
            </a:solidFill>
            <a:ln>
              <a:noFill/>
            </a:ln>
          </p:spPr>
          <p:txBody>
            <a:bodyPr vert="horz" wrap="square" lIns="91440" tIns="45720" rIns="91440" bIns="45720" numCol="1" anchor="t" anchorCtr="0" compatLnSpc="1"/>
            <a:lstStyle/>
            <a:p>
              <a:endParaRPr lang="zh-CN" altLang="en-US" spc="50">
                <a:latin typeface="微软雅黑" panose="020B0503020204020204" pitchFamily="34" charset="-122"/>
                <a:ea typeface="微软雅黑" panose="020B0503020204020204" pitchFamily="34" charset="-122"/>
              </a:endParaRPr>
            </a:p>
          </p:txBody>
        </p:sp>
        <p:sp>
          <p:nvSpPr>
            <p:cNvPr id="45" name="Freeform 10"/>
            <p:cNvSpPr/>
            <p:nvPr/>
          </p:nvSpPr>
          <p:spPr bwMode="auto">
            <a:xfrm>
              <a:off x="6056" y="5063"/>
              <a:ext cx="3303" cy="4520"/>
            </a:xfrm>
            <a:custGeom>
              <a:avLst/>
              <a:gdLst>
                <a:gd name="T0" fmla="*/ 845 w 1135"/>
                <a:gd name="T1" fmla="*/ 1537 h 1555"/>
                <a:gd name="T2" fmla="*/ 741 w 1135"/>
                <a:gd name="T3" fmla="*/ 1537 h 1555"/>
                <a:gd name="T4" fmla="*/ 53 w 1135"/>
                <a:gd name="T5" fmla="*/ 1139 h 1555"/>
                <a:gd name="T6" fmla="*/ 0 w 1135"/>
                <a:gd name="T7" fmla="*/ 1049 h 1555"/>
                <a:gd name="T8" fmla="*/ 0 w 1135"/>
                <a:gd name="T9" fmla="*/ 255 h 1555"/>
                <a:gd name="T10" fmla="*/ 53 w 1135"/>
                <a:gd name="T11" fmla="*/ 164 h 1555"/>
                <a:gd name="T12" fmla="*/ 326 w 1135"/>
                <a:gd name="T13" fmla="*/ 6 h 1555"/>
                <a:gd name="T14" fmla="*/ 359 w 1135"/>
                <a:gd name="T15" fmla="*/ 6 h 1555"/>
                <a:gd name="T16" fmla="*/ 376 w 1135"/>
                <a:gd name="T17" fmla="*/ 35 h 1555"/>
                <a:gd name="T18" fmla="*/ 376 w 1135"/>
                <a:gd name="T19" fmla="*/ 304 h 1555"/>
                <a:gd name="T20" fmla="*/ 455 w 1135"/>
                <a:gd name="T21" fmla="*/ 442 h 1555"/>
                <a:gd name="T22" fmla="*/ 783 w 1135"/>
                <a:gd name="T23" fmla="*/ 632 h 1555"/>
                <a:gd name="T24" fmla="*/ 805 w 1135"/>
                <a:gd name="T25" fmla="*/ 670 h 1555"/>
                <a:gd name="T26" fmla="*/ 805 w 1135"/>
                <a:gd name="T27" fmla="*/ 1049 h 1555"/>
                <a:gd name="T28" fmla="*/ 885 w 1135"/>
                <a:gd name="T29" fmla="*/ 1187 h 1555"/>
                <a:gd name="T30" fmla="*/ 1119 w 1135"/>
                <a:gd name="T31" fmla="*/ 1322 h 1555"/>
                <a:gd name="T32" fmla="*/ 1135 w 1135"/>
                <a:gd name="T33" fmla="*/ 1350 h 1555"/>
                <a:gd name="T34" fmla="*/ 1119 w 1135"/>
                <a:gd name="T35" fmla="*/ 1379 h 1555"/>
                <a:gd name="T36" fmla="*/ 845 w 1135"/>
                <a:gd name="T37" fmla="*/ 1537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5" h="1555">
                  <a:moveTo>
                    <a:pt x="845" y="1537"/>
                  </a:moveTo>
                  <a:cubicBezTo>
                    <a:pt x="814" y="1555"/>
                    <a:pt x="772" y="1555"/>
                    <a:pt x="741" y="1537"/>
                  </a:cubicBezTo>
                  <a:cubicBezTo>
                    <a:pt x="53" y="1139"/>
                    <a:pt x="53" y="1139"/>
                    <a:pt x="53" y="1139"/>
                  </a:cubicBezTo>
                  <a:cubicBezTo>
                    <a:pt x="21" y="1121"/>
                    <a:pt x="0" y="1086"/>
                    <a:pt x="0" y="1049"/>
                  </a:cubicBezTo>
                  <a:cubicBezTo>
                    <a:pt x="0" y="255"/>
                    <a:pt x="0" y="255"/>
                    <a:pt x="0" y="255"/>
                  </a:cubicBezTo>
                  <a:cubicBezTo>
                    <a:pt x="0" y="217"/>
                    <a:pt x="21" y="182"/>
                    <a:pt x="53" y="164"/>
                  </a:cubicBezTo>
                  <a:cubicBezTo>
                    <a:pt x="326" y="6"/>
                    <a:pt x="326" y="6"/>
                    <a:pt x="326" y="6"/>
                  </a:cubicBezTo>
                  <a:cubicBezTo>
                    <a:pt x="336" y="0"/>
                    <a:pt x="349" y="0"/>
                    <a:pt x="359" y="6"/>
                  </a:cubicBezTo>
                  <a:cubicBezTo>
                    <a:pt x="369" y="12"/>
                    <a:pt x="376" y="23"/>
                    <a:pt x="376" y="35"/>
                  </a:cubicBezTo>
                  <a:cubicBezTo>
                    <a:pt x="376" y="304"/>
                    <a:pt x="376" y="304"/>
                    <a:pt x="376" y="304"/>
                  </a:cubicBezTo>
                  <a:cubicBezTo>
                    <a:pt x="376" y="361"/>
                    <a:pt x="406" y="414"/>
                    <a:pt x="455" y="442"/>
                  </a:cubicBezTo>
                  <a:cubicBezTo>
                    <a:pt x="783" y="632"/>
                    <a:pt x="783" y="632"/>
                    <a:pt x="783" y="632"/>
                  </a:cubicBezTo>
                  <a:cubicBezTo>
                    <a:pt x="797" y="640"/>
                    <a:pt x="805" y="654"/>
                    <a:pt x="805" y="670"/>
                  </a:cubicBezTo>
                  <a:cubicBezTo>
                    <a:pt x="805" y="1049"/>
                    <a:pt x="805" y="1049"/>
                    <a:pt x="805" y="1049"/>
                  </a:cubicBezTo>
                  <a:cubicBezTo>
                    <a:pt x="805" y="1105"/>
                    <a:pt x="836" y="1158"/>
                    <a:pt x="885" y="1187"/>
                  </a:cubicBezTo>
                  <a:cubicBezTo>
                    <a:pt x="1119" y="1322"/>
                    <a:pt x="1119" y="1322"/>
                    <a:pt x="1119" y="1322"/>
                  </a:cubicBezTo>
                  <a:cubicBezTo>
                    <a:pt x="1129" y="1327"/>
                    <a:pt x="1135" y="1338"/>
                    <a:pt x="1135" y="1350"/>
                  </a:cubicBezTo>
                  <a:cubicBezTo>
                    <a:pt x="1135" y="1362"/>
                    <a:pt x="1129" y="1373"/>
                    <a:pt x="1119" y="1379"/>
                  </a:cubicBezTo>
                  <a:lnTo>
                    <a:pt x="845" y="1537"/>
                  </a:lnTo>
                  <a:close/>
                </a:path>
              </a:pathLst>
            </a:custGeom>
            <a:solidFill>
              <a:srgbClr val="66CCFF"/>
            </a:solidFill>
            <a:ln>
              <a:noFill/>
            </a:ln>
          </p:spPr>
          <p:txBody>
            <a:bodyPr vert="horz" wrap="square" lIns="91440" tIns="45720" rIns="91440" bIns="45720" numCol="1" anchor="t" anchorCtr="0" compatLnSpc="1"/>
            <a:lstStyle/>
            <a:p>
              <a:endParaRPr lang="zh-CN" altLang="en-US" spc="50">
                <a:latin typeface="微软雅黑" panose="020B0503020204020204" pitchFamily="34" charset="-122"/>
                <a:ea typeface="微软雅黑" panose="020B0503020204020204" pitchFamily="34" charset="-122"/>
              </a:endParaRPr>
            </a:p>
          </p:txBody>
        </p:sp>
        <p:sp>
          <p:nvSpPr>
            <p:cNvPr id="46" name="Freeform 11"/>
            <p:cNvSpPr/>
            <p:nvPr/>
          </p:nvSpPr>
          <p:spPr bwMode="auto">
            <a:xfrm>
              <a:off x="9868" y="5063"/>
              <a:ext cx="3303" cy="4520"/>
            </a:xfrm>
            <a:custGeom>
              <a:avLst/>
              <a:gdLst>
                <a:gd name="T0" fmla="*/ 1135 w 1135"/>
                <a:gd name="T1" fmla="*/ 1049 h 1555"/>
                <a:gd name="T2" fmla="*/ 1082 w 1135"/>
                <a:gd name="T3" fmla="*/ 1139 h 1555"/>
                <a:gd name="T4" fmla="*/ 395 w 1135"/>
                <a:gd name="T5" fmla="*/ 1537 h 1555"/>
                <a:gd name="T6" fmla="*/ 290 w 1135"/>
                <a:gd name="T7" fmla="*/ 1537 h 1555"/>
                <a:gd name="T8" fmla="*/ 17 w 1135"/>
                <a:gd name="T9" fmla="*/ 1379 h 1555"/>
                <a:gd name="T10" fmla="*/ 0 w 1135"/>
                <a:gd name="T11" fmla="*/ 1350 h 1555"/>
                <a:gd name="T12" fmla="*/ 17 w 1135"/>
                <a:gd name="T13" fmla="*/ 1322 h 1555"/>
                <a:gd name="T14" fmla="*/ 250 w 1135"/>
                <a:gd name="T15" fmla="*/ 1187 h 1555"/>
                <a:gd name="T16" fmla="*/ 330 w 1135"/>
                <a:gd name="T17" fmla="*/ 1049 h 1555"/>
                <a:gd name="T18" fmla="*/ 330 w 1135"/>
                <a:gd name="T19" fmla="*/ 670 h 1555"/>
                <a:gd name="T20" fmla="*/ 352 w 1135"/>
                <a:gd name="T21" fmla="*/ 632 h 1555"/>
                <a:gd name="T22" fmla="*/ 680 w 1135"/>
                <a:gd name="T23" fmla="*/ 442 h 1555"/>
                <a:gd name="T24" fmla="*/ 760 w 1135"/>
                <a:gd name="T25" fmla="*/ 304 h 1555"/>
                <a:gd name="T26" fmla="*/ 760 w 1135"/>
                <a:gd name="T27" fmla="*/ 35 h 1555"/>
                <a:gd name="T28" fmla="*/ 776 w 1135"/>
                <a:gd name="T29" fmla="*/ 6 h 1555"/>
                <a:gd name="T30" fmla="*/ 809 w 1135"/>
                <a:gd name="T31" fmla="*/ 6 h 1555"/>
                <a:gd name="T32" fmla="*/ 1082 w 1135"/>
                <a:gd name="T33" fmla="*/ 164 h 1555"/>
                <a:gd name="T34" fmla="*/ 1135 w 1135"/>
                <a:gd name="T35" fmla="*/ 255 h 1555"/>
                <a:gd name="T36" fmla="*/ 1135 w 1135"/>
                <a:gd name="T37" fmla="*/ 1049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5" h="1555">
                  <a:moveTo>
                    <a:pt x="1135" y="1049"/>
                  </a:moveTo>
                  <a:cubicBezTo>
                    <a:pt x="1135" y="1086"/>
                    <a:pt x="1115" y="1121"/>
                    <a:pt x="1082" y="1139"/>
                  </a:cubicBezTo>
                  <a:cubicBezTo>
                    <a:pt x="395" y="1537"/>
                    <a:pt x="395" y="1537"/>
                    <a:pt x="395" y="1537"/>
                  </a:cubicBezTo>
                  <a:cubicBezTo>
                    <a:pt x="363" y="1555"/>
                    <a:pt x="322" y="1555"/>
                    <a:pt x="290" y="1537"/>
                  </a:cubicBezTo>
                  <a:cubicBezTo>
                    <a:pt x="17" y="1379"/>
                    <a:pt x="17" y="1379"/>
                    <a:pt x="17" y="1379"/>
                  </a:cubicBezTo>
                  <a:cubicBezTo>
                    <a:pt x="6" y="1373"/>
                    <a:pt x="0" y="1362"/>
                    <a:pt x="0" y="1350"/>
                  </a:cubicBezTo>
                  <a:cubicBezTo>
                    <a:pt x="0" y="1338"/>
                    <a:pt x="6" y="1327"/>
                    <a:pt x="17" y="1322"/>
                  </a:cubicBezTo>
                  <a:cubicBezTo>
                    <a:pt x="250" y="1187"/>
                    <a:pt x="250" y="1187"/>
                    <a:pt x="250" y="1187"/>
                  </a:cubicBezTo>
                  <a:cubicBezTo>
                    <a:pt x="299" y="1158"/>
                    <a:pt x="330" y="1105"/>
                    <a:pt x="330" y="1049"/>
                  </a:cubicBezTo>
                  <a:cubicBezTo>
                    <a:pt x="330" y="670"/>
                    <a:pt x="330" y="670"/>
                    <a:pt x="330" y="670"/>
                  </a:cubicBezTo>
                  <a:cubicBezTo>
                    <a:pt x="330" y="654"/>
                    <a:pt x="338" y="640"/>
                    <a:pt x="352" y="632"/>
                  </a:cubicBezTo>
                  <a:cubicBezTo>
                    <a:pt x="680" y="442"/>
                    <a:pt x="680" y="442"/>
                    <a:pt x="680" y="442"/>
                  </a:cubicBezTo>
                  <a:cubicBezTo>
                    <a:pt x="729" y="414"/>
                    <a:pt x="760" y="361"/>
                    <a:pt x="760" y="304"/>
                  </a:cubicBezTo>
                  <a:cubicBezTo>
                    <a:pt x="760" y="35"/>
                    <a:pt x="760" y="35"/>
                    <a:pt x="760" y="35"/>
                  </a:cubicBezTo>
                  <a:cubicBezTo>
                    <a:pt x="760" y="23"/>
                    <a:pt x="766" y="12"/>
                    <a:pt x="776" y="6"/>
                  </a:cubicBezTo>
                  <a:cubicBezTo>
                    <a:pt x="786" y="0"/>
                    <a:pt x="799" y="0"/>
                    <a:pt x="809" y="6"/>
                  </a:cubicBezTo>
                  <a:cubicBezTo>
                    <a:pt x="1082" y="164"/>
                    <a:pt x="1082" y="164"/>
                    <a:pt x="1082" y="164"/>
                  </a:cubicBezTo>
                  <a:cubicBezTo>
                    <a:pt x="1115" y="182"/>
                    <a:pt x="1135" y="217"/>
                    <a:pt x="1135" y="255"/>
                  </a:cubicBezTo>
                  <a:lnTo>
                    <a:pt x="1135" y="1049"/>
                  </a:lnTo>
                  <a:close/>
                </a:path>
              </a:pathLst>
            </a:custGeom>
            <a:solidFill>
              <a:srgbClr val="92D050"/>
            </a:solidFill>
            <a:ln>
              <a:noFill/>
            </a:ln>
          </p:spPr>
          <p:txBody>
            <a:bodyPr vert="horz" wrap="square" lIns="91440" tIns="45720" rIns="91440" bIns="45720" numCol="1" anchor="t" anchorCtr="0" compatLnSpc="1"/>
            <a:lstStyle/>
            <a:p>
              <a:endParaRPr lang="zh-CN" altLang="en-US" spc="50">
                <a:latin typeface="微软雅黑" panose="020B0503020204020204" pitchFamily="34" charset="-122"/>
                <a:ea typeface="微软雅黑" panose="020B0503020204020204" pitchFamily="34" charset="-122"/>
              </a:endParaRPr>
            </a:p>
          </p:txBody>
        </p:sp>
        <p:sp>
          <p:nvSpPr>
            <p:cNvPr id="47" name="Freeform 18"/>
            <p:cNvSpPr>
              <a:spLocks noEditPoints="1"/>
            </p:cNvSpPr>
            <p:nvPr/>
          </p:nvSpPr>
          <p:spPr bwMode="auto">
            <a:xfrm>
              <a:off x="10909" y="4872"/>
              <a:ext cx="585" cy="850"/>
            </a:xfrm>
            <a:custGeom>
              <a:avLst/>
              <a:gdLst>
                <a:gd name="T0" fmla="*/ 54 w 201"/>
                <a:gd name="T1" fmla="*/ 226 h 293"/>
                <a:gd name="T2" fmla="*/ 56 w 201"/>
                <a:gd name="T3" fmla="*/ 241 h 293"/>
                <a:gd name="T4" fmla="*/ 101 w 201"/>
                <a:gd name="T5" fmla="*/ 249 h 293"/>
                <a:gd name="T6" fmla="*/ 145 w 201"/>
                <a:gd name="T7" fmla="*/ 241 h 293"/>
                <a:gd name="T8" fmla="*/ 147 w 201"/>
                <a:gd name="T9" fmla="*/ 226 h 293"/>
                <a:gd name="T10" fmla="*/ 101 w 201"/>
                <a:gd name="T11" fmla="*/ 234 h 293"/>
                <a:gd name="T12" fmla="*/ 54 w 201"/>
                <a:gd name="T13" fmla="*/ 226 h 293"/>
                <a:gd name="T14" fmla="*/ 101 w 201"/>
                <a:gd name="T15" fmla="*/ 0 h 293"/>
                <a:gd name="T16" fmla="*/ 0 w 201"/>
                <a:gd name="T17" fmla="*/ 101 h 293"/>
                <a:gd name="T18" fmla="*/ 48 w 201"/>
                <a:gd name="T19" fmla="*/ 187 h 293"/>
                <a:gd name="T20" fmla="*/ 52 w 201"/>
                <a:gd name="T21" fmla="*/ 212 h 293"/>
                <a:gd name="T22" fmla="*/ 101 w 201"/>
                <a:gd name="T23" fmla="*/ 222 h 293"/>
                <a:gd name="T24" fmla="*/ 149 w 201"/>
                <a:gd name="T25" fmla="*/ 212 h 293"/>
                <a:gd name="T26" fmla="*/ 153 w 201"/>
                <a:gd name="T27" fmla="*/ 187 h 293"/>
                <a:gd name="T28" fmla="*/ 201 w 201"/>
                <a:gd name="T29" fmla="*/ 101 h 293"/>
                <a:gd name="T30" fmla="*/ 101 w 201"/>
                <a:gd name="T31" fmla="*/ 0 h 293"/>
                <a:gd name="T32" fmla="*/ 138 w 201"/>
                <a:gd name="T33" fmla="*/ 175 h 293"/>
                <a:gd name="T34" fmla="*/ 135 w 201"/>
                <a:gd name="T35" fmla="*/ 199 h 293"/>
                <a:gd name="T36" fmla="*/ 101 w 201"/>
                <a:gd name="T37" fmla="*/ 204 h 293"/>
                <a:gd name="T38" fmla="*/ 66 w 201"/>
                <a:gd name="T39" fmla="*/ 199 h 293"/>
                <a:gd name="T40" fmla="*/ 63 w 201"/>
                <a:gd name="T41" fmla="*/ 175 h 293"/>
                <a:gd name="T42" fmla="*/ 17 w 201"/>
                <a:gd name="T43" fmla="*/ 101 h 293"/>
                <a:gd name="T44" fmla="*/ 101 w 201"/>
                <a:gd name="T45" fmla="*/ 18 h 293"/>
                <a:gd name="T46" fmla="*/ 184 w 201"/>
                <a:gd name="T47" fmla="*/ 101 h 293"/>
                <a:gd name="T48" fmla="*/ 138 w 201"/>
                <a:gd name="T49" fmla="*/ 175 h 293"/>
                <a:gd name="T50" fmla="*/ 58 w 201"/>
                <a:gd name="T51" fmla="*/ 254 h 293"/>
                <a:gd name="T52" fmla="*/ 60 w 201"/>
                <a:gd name="T53" fmla="*/ 270 h 293"/>
                <a:gd name="T54" fmla="*/ 74 w 201"/>
                <a:gd name="T55" fmla="*/ 277 h 293"/>
                <a:gd name="T56" fmla="*/ 75 w 201"/>
                <a:gd name="T57" fmla="*/ 286 h 293"/>
                <a:gd name="T58" fmla="*/ 101 w 201"/>
                <a:gd name="T59" fmla="*/ 293 h 293"/>
                <a:gd name="T60" fmla="*/ 126 w 201"/>
                <a:gd name="T61" fmla="*/ 286 h 293"/>
                <a:gd name="T62" fmla="*/ 127 w 201"/>
                <a:gd name="T63" fmla="*/ 277 h 293"/>
                <a:gd name="T64" fmla="*/ 141 w 201"/>
                <a:gd name="T65" fmla="*/ 270 h 293"/>
                <a:gd name="T66" fmla="*/ 143 w 201"/>
                <a:gd name="T67" fmla="*/ 254 h 293"/>
                <a:gd name="T68" fmla="*/ 101 w 201"/>
                <a:gd name="T69" fmla="*/ 261 h 293"/>
                <a:gd name="T70" fmla="*/ 58 w 201"/>
                <a:gd name="T71" fmla="*/ 254 h 293"/>
                <a:gd name="T72" fmla="*/ 101 w 201"/>
                <a:gd name="T73" fmla="*/ 41 h 293"/>
                <a:gd name="T74" fmla="*/ 106 w 201"/>
                <a:gd name="T75" fmla="*/ 36 h 293"/>
                <a:gd name="T76" fmla="*/ 101 w 201"/>
                <a:gd name="T77" fmla="*/ 31 h 293"/>
                <a:gd name="T78" fmla="*/ 31 w 201"/>
                <a:gd name="T79" fmla="*/ 101 h 293"/>
                <a:gd name="T80" fmla="*/ 36 w 201"/>
                <a:gd name="T81" fmla="*/ 106 h 293"/>
                <a:gd name="T82" fmla="*/ 41 w 201"/>
                <a:gd name="T83" fmla="*/ 101 h 293"/>
                <a:gd name="T84" fmla="*/ 101 w 201"/>
                <a:gd name="T85" fmla="*/ 41 h 293"/>
                <a:gd name="T86" fmla="*/ 123 w 201"/>
                <a:gd name="T87" fmla="*/ 138 h 293"/>
                <a:gd name="T88" fmla="*/ 101 w 201"/>
                <a:gd name="T89" fmla="*/ 97 h 293"/>
                <a:gd name="T90" fmla="*/ 78 w 201"/>
                <a:gd name="T91" fmla="*/ 138 h 293"/>
                <a:gd name="T92" fmla="*/ 69 w 201"/>
                <a:gd name="T93" fmla="*/ 118 h 293"/>
                <a:gd name="T94" fmla="*/ 54 w 201"/>
                <a:gd name="T95" fmla="*/ 125 h 293"/>
                <a:gd name="T96" fmla="*/ 77 w 201"/>
                <a:gd name="T97" fmla="*/ 173 h 293"/>
                <a:gd name="T98" fmla="*/ 101 w 201"/>
                <a:gd name="T99" fmla="*/ 130 h 293"/>
                <a:gd name="T100" fmla="*/ 124 w 201"/>
                <a:gd name="T101" fmla="*/ 173 h 293"/>
                <a:gd name="T102" fmla="*/ 147 w 201"/>
                <a:gd name="T103" fmla="*/ 125 h 293"/>
                <a:gd name="T104" fmla="*/ 133 w 201"/>
                <a:gd name="T105" fmla="*/ 118 h 293"/>
                <a:gd name="T106" fmla="*/ 123 w 201"/>
                <a:gd name="T107" fmla="*/ 1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1" h="293">
                  <a:moveTo>
                    <a:pt x="54" y="226"/>
                  </a:moveTo>
                  <a:cubicBezTo>
                    <a:pt x="56" y="241"/>
                    <a:pt x="56" y="241"/>
                    <a:pt x="56" y="241"/>
                  </a:cubicBezTo>
                  <a:cubicBezTo>
                    <a:pt x="69" y="246"/>
                    <a:pt x="84" y="249"/>
                    <a:pt x="101" y="249"/>
                  </a:cubicBezTo>
                  <a:cubicBezTo>
                    <a:pt x="117" y="249"/>
                    <a:pt x="132" y="246"/>
                    <a:pt x="145" y="241"/>
                  </a:cubicBezTo>
                  <a:cubicBezTo>
                    <a:pt x="147" y="226"/>
                    <a:pt x="147" y="226"/>
                    <a:pt x="147" y="226"/>
                  </a:cubicBezTo>
                  <a:cubicBezTo>
                    <a:pt x="133" y="231"/>
                    <a:pt x="117" y="234"/>
                    <a:pt x="101" y="234"/>
                  </a:cubicBezTo>
                  <a:cubicBezTo>
                    <a:pt x="84" y="234"/>
                    <a:pt x="68" y="231"/>
                    <a:pt x="54" y="226"/>
                  </a:cubicBezTo>
                  <a:close/>
                  <a:moveTo>
                    <a:pt x="101" y="0"/>
                  </a:moveTo>
                  <a:cubicBezTo>
                    <a:pt x="45" y="0"/>
                    <a:pt x="0" y="45"/>
                    <a:pt x="0" y="101"/>
                  </a:cubicBezTo>
                  <a:cubicBezTo>
                    <a:pt x="0" y="137"/>
                    <a:pt x="19" y="169"/>
                    <a:pt x="48" y="187"/>
                  </a:cubicBezTo>
                  <a:cubicBezTo>
                    <a:pt x="52" y="212"/>
                    <a:pt x="52" y="212"/>
                    <a:pt x="52" y="212"/>
                  </a:cubicBezTo>
                  <a:cubicBezTo>
                    <a:pt x="66" y="219"/>
                    <a:pt x="83" y="222"/>
                    <a:pt x="101" y="222"/>
                  </a:cubicBezTo>
                  <a:cubicBezTo>
                    <a:pt x="118" y="222"/>
                    <a:pt x="135" y="219"/>
                    <a:pt x="149" y="212"/>
                  </a:cubicBezTo>
                  <a:cubicBezTo>
                    <a:pt x="153" y="187"/>
                    <a:pt x="153" y="187"/>
                    <a:pt x="153" y="187"/>
                  </a:cubicBezTo>
                  <a:cubicBezTo>
                    <a:pt x="182" y="169"/>
                    <a:pt x="201" y="137"/>
                    <a:pt x="201" y="101"/>
                  </a:cubicBezTo>
                  <a:cubicBezTo>
                    <a:pt x="201" y="45"/>
                    <a:pt x="156" y="0"/>
                    <a:pt x="101" y="0"/>
                  </a:cubicBezTo>
                  <a:close/>
                  <a:moveTo>
                    <a:pt x="138" y="175"/>
                  </a:moveTo>
                  <a:cubicBezTo>
                    <a:pt x="135" y="199"/>
                    <a:pt x="135" y="199"/>
                    <a:pt x="135" y="199"/>
                  </a:cubicBezTo>
                  <a:cubicBezTo>
                    <a:pt x="135" y="199"/>
                    <a:pt x="126" y="204"/>
                    <a:pt x="101" y="204"/>
                  </a:cubicBezTo>
                  <a:cubicBezTo>
                    <a:pt x="75" y="204"/>
                    <a:pt x="66" y="199"/>
                    <a:pt x="66" y="199"/>
                  </a:cubicBezTo>
                  <a:cubicBezTo>
                    <a:pt x="63" y="175"/>
                    <a:pt x="63" y="175"/>
                    <a:pt x="63" y="175"/>
                  </a:cubicBezTo>
                  <a:cubicBezTo>
                    <a:pt x="36" y="161"/>
                    <a:pt x="17" y="133"/>
                    <a:pt x="17" y="101"/>
                  </a:cubicBezTo>
                  <a:cubicBezTo>
                    <a:pt x="17" y="55"/>
                    <a:pt x="55" y="18"/>
                    <a:pt x="101" y="18"/>
                  </a:cubicBezTo>
                  <a:cubicBezTo>
                    <a:pt x="146" y="18"/>
                    <a:pt x="184" y="55"/>
                    <a:pt x="184" y="101"/>
                  </a:cubicBezTo>
                  <a:cubicBezTo>
                    <a:pt x="184" y="133"/>
                    <a:pt x="165" y="161"/>
                    <a:pt x="138" y="175"/>
                  </a:cubicBezTo>
                  <a:close/>
                  <a:moveTo>
                    <a:pt x="58" y="254"/>
                  </a:moveTo>
                  <a:cubicBezTo>
                    <a:pt x="60" y="270"/>
                    <a:pt x="60" y="270"/>
                    <a:pt x="60" y="270"/>
                  </a:cubicBezTo>
                  <a:cubicBezTo>
                    <a:pt x="60" y="270"/>
                    <a:pt x="64" y="274"/>
                    <a:pt x="74" y="277"/>
                  </a:cubicBezTo>
                  <a:cubicBezTo>
                    <a:pt x="75" y="286"/>
                    <a:pt x="75" y="286"/>
                    <a:pt x="75" y="286"/>
                  </a:cubicBezTo>
                  <a:cubicBezTo>
                    <a:pt x="75" y="286"/>
                    <a:pt x="81" y="293"/>
                    <a:pt x="101" y="293"/>
                  </a:cubicBezTo>
                  <a:cubicBezTo>
                    <a:pt x="120" y="293"/>
                    <a:pt x="126" y="286"/>
                    <a:pt x="126" y="286"/>
                  </a:cubicBezTo>
                  <a:cubicBezTo>
                    <a:pt x="127" y="277"/>
                    <a:pt x="127" y="277"/>
                    <a:pt x="127" y="277"/>
                  </a:cubicBezTo>
                  <a:cubicBezTo>
                    <a:pt x="137" y="274"/>
                    <a:pt x="141" y="270"/>
                    <a:pt x="141" y="270"/>
                  </a:cubicBezTo>
                  <a:cubicBezTo>
                    <a:pt x="143" y="254"/>
                    <a:pt x="143" y="254"/>
                    <a:pt x="143" y="254"/>
                  </a:cubicBezTo>
                  <a:cubicBezTo>
                    <a:pt x="130" y="258"/>
                    <a:pt x="116" y="261"/>
                    <a:pt x="101" y="261"/>
                  </a:cubicBezTo>
                  <a:cubicBezTo>
                    <a:pt x="85" y="261"/>
                    <a:pt x="71" y="258"/>
                    <a:pt x="58" y="254"/>
                  </a:cubicBezTo>
                  <a:close/>
                  <a:moveTo>
                    <a:pt x="101" y="41"/>
                  </a:moveTo>
                  <a:cubicBezTo>
                    <a:pt x="104" y="41"/>
                    <a:pt x="106" y="39"/>
                    <a:pt x="106" y="36"/>
                  </a:cubicBezTo>
                  <a:cubicBezTo>
                    <a:pt x="106" y="33"/>
                    <a:pt x="104" y="31"/>
                    <a:pt x="101" y="31"/>
                  </a:cubicBezTo>
                  <a:cubicBezTo>
                    <a:pt x="62" y="31"/>
                    <a:pt x="31" y="62"/>
                    <a:pt x="31" y="101"/>
                  </a:cubicBezTo>
                  <a:cubicBezTo>
                    <a:pt x="31" y="104"/>
                    <a:pt x="33" y="106"/>
                    <a:pt x="36" y="106"/>
                  </a:cubicBezTo>
                  <a:cubicBezTo>
                    <a:pt x="39" y="106"/>
                    <a:pt x="41" y="104"/>
                    <a:pt x="41" y="101"/>
                  </a:cubicBezTo>
                  <a:cubicBezTo>
                    <a:pt x="41" y="68"/>
                    <a:pt x="68" y="41"/>
                    <a:pt x="101" y="41"/>
                  </a:cubicBezTo>
                  <a:close/>
                  <a:moveTo>
                    <a:pt x="123" y="138"/>
                  </a:moveTo>
                  <a:cubicBezTo>
                    <a:pt x="101" y="97"/>
                    <a:pt x="101" y="97"/>
                    <a:pt x="101" y="97"/>
                  </a:cubicBezTo>
                  <a:cubicBezTo>
                    <a:pt x="78" y="138"/>
                    <a:pt x="78" y="138"/>
                    <a:pt x="78" y="138"/>
                  </a:cubicBezTo>
                  <a:cubicBezTo>
                    <a:pt x="69" y="118"/>
                    <a:pt x="69" y="118"/>
                    <a:pt x="69" y="118"/>
                  </a:cubicBezTo>
                  <a:cubicBezTo>
                    <a:pt x="54" y="125"/>
                    <a:pt x="54" y="125"/>
                    <a:pt x="54" y="125"/>
                  </a:cubicBezTo>
                  <a:cubicBezTo>
                    <a:pt x="77" y="173"/>
                    <a:pt x="77" y="173"/>
                    <a:pt x="77" y="173"/>
                  </a:cubicBezTo>
                  <a:cubicBezTo>
                    <a:pt x="101" y="130"/>
                    <a:pt x="101" y="130"/>
                    <a:pt x="101" y="130"/>
                  </a:cubicBezTo>
                  <a:cubicBezTo>
                    <a:pt x="124" y="173"/>
                    <a:pt x="124" y="173"/>
                    <a:pt x="124" y="173"/>
                  </a:cubicBezTo>
                  <a:cubicBezTo>
                    <a:pt x="147" y="125"/>
                    <a:pt x="147" y="125"/>
                    <a:pt x="147" y="125"/>
                  </a:cubicBezTo>
                  <a:cubicBezTo>
                    <a:pt x="133" y="118"/>
                    <a:pt x="133" y="118"/>
                    <a:pt x="133" y="118"/>
                  </a:cubicBezTo>
                  <a:lnTo>
                    <a:pt x="123" y="1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50">
                <a:latin typeface="微软雅黑" panose="020B0503020204020204" pitchFamily="34" charset="-122"/>
                <a:ea typeface="微软雅黑" panose="020B0503020204020204" pitchFamily="34" charset="-122"/>
              </a:endParaRPr>
            </a:p>
          </p:txBody>
        </p:sp>
        <p:sp>
          <p:nvSpPr>
            <p:cNvPr id="48" name="Freeform 20"/>
            <p:cNvSpPr>
              <a:spLocks noEditPoints="1"/>
            </p:cNvSpPr>
            <p:nvPr/>
          </p:nvSpPr>
          <p:spPr bwMode="auto">
            <a:xfrm>
              <a:off x="9286" y="7745"/>
              <a:ext cx="603" cy="758"/>
            </a:xfrm>
            <a:custGeom>
              <a:avLst/>
              <a:gdLst>
                <a:gd name="T0" fmla="*/ 173 w 241"/>
                <a:gd name="T1" fmla="*/ 50 h 303"/>
                <a:gd name="T2" fmla="*/ 42 w 241"/>
                <a:gd name="T3" fmla="*/ 50 h 303"/>
                <a:gd name="T4" fmla="*/ 42 w 241"/>
                <a:gd name="T5" fmla="*/ 69 h 303"/>
                <a:gd name="T6" fmla="*/ 173 w 241"/>
                <a:gd name="T7" fmla="*/ 69 h 303"/>
                <a:gd name="T8" fmla="*/ 173 w 241"/>
                <a:gd name="T9" fmla="*/ 50 h 303"/>
                <a:gd name="T10" fmla="*/ 173 w 241"/>
                <a:gd name="T11" fmla="*/ 87 h 303"/>
                <a:gd name="T12" fmla="*/ 42 w 241"/>
                <a:gd name="T13" fmla="*/ 87 h 303"/>
                <a:gd name="T14" fmla="*/ 42 w 241"/>
                <a:gd name="T15" fmla="*/ 106 h 303"/>
                <a:gd name="T16" fmla="*/ 173 w 241"/>
                <a:gd name="T17" fmla="*/ 106 h 303"/>
                <a:gd name="T18" fmla="*/ 173 w 241"/>
                <a:gd name="T19" fmla="*/ 87 h 303"/>
                <a:gd name="T20" fmla="*/ 173 w 241"/>
                <a:gd name="T21" fmla="*/ 124 h 303"/>
                <a:gd name="T22" fmla="*/ 42 w 241"/>
                <a:gd name="T23" fmla="*/ 124 h 303"/>
                <a:gd name="T24" fmla="*/ 42 w 241"/>
                <a:gd name="T25" fmla="*/ 143 h 303"/>
                <a:gd name="T26" fmla="*/ 173 w 241"/>
                <a:gd name="T27" fmla="*/ 143 h 303"/>
                <a:gd name="T28" fmla="*/ 173 w 241"/>
                <a:gd name="T29" fmla="*/ 124 h 303"/>
                <a:gd name="T30" fmla="*/ 42 w 241"/>
                <a:gd name="T31" fmla="*/ 180 h 303"/>
                <a:gd name="T32" fmla="*/ 107 w 241"/>
                <a:gd name="T33" fmla="*/ 180 h 303"/>
                <a:gd name="T34" fmla="*/ 107 w 241"/>
                <a:gd name="T35" fmla="*/ 162 h 303"/>
                <a:gd name="T36" fmla="*/ 42 w 241"/>
                <a:gd name="T37" fmla="*/ 162 h 303"/>
                <a:gd name="T38" fmla="*/ 42 w 241"/>
                <a:gd name="T39" fmla="*/ 180 h 303"/>
                <a:gd name="T40" fmla="*/ 214 w 241"/>
                <a:gd name="T41" fmla="*/ 27 h 303"/>
                <a:gd name="T42" fmla="*/ 214 w 241"/>
                <a:gd name="T43" fmla="*/ 0 h 303"/>
                <a:gd name="T44" fmla="*/ 0 w 241"/>
                <a:gd name="T45" fmla="*/ 0 h 303"/>
                <a:gd name="T46" fmla="*/ 0 w 241"/>
                <a:gd name="T47" fmla="*/ 277 h 303"/>
                <a:gd name="T48" fmla="*/ 27 w 241"/>
                <a:gd name="T49" fmla="*/ 277 h 303"/>
                <a:gd name="T50" fmla="*/ 27 w 241"/>
                <a:gd name="T51" fmla="*/ 303 h 303"/>
                <a:gd name="T52" fmla="*/ 171 w 241"/>
                <a:gd name="T53" fmla="*/ 303 h 303"/>
                <a:gd name="T54" fmla="*/ 241 w 241"/>
                <a:gd name="T55" fmla="*/ 303 h 303"/>
                <a:gd name="T56" fmla="*/ 241 w 241"/>
                <a:gd name="T57" fmla="*/ 233 h 303"/>
                <a:gd name="T58" fmla="*/ 241 w 241"/>
                <a:gd name="T59" fmla="*/ 27 h 303"/>
                <a:gd name="T60" fmla="*/ 214 w 241"/>
                <a:gd name="T61" fmla="*/ 27 h 303"/>
                <a:gd name="T62" fmla="*/ 15 w 241"/>
                <a:gd name="T63" fmla="*/ 262 h 303"/>
                <a:gd name="T64" fmla="*/ 15 w 241"/>
                <a:gd name="T65" fmla="*/ 15 h 303"/>
                <a:gd name="T66" fmla="*/ 200 w 241"/>
                <a:gd name="T67" fmla="*/ 15 h 303"/>
                <a:gd name="T68" fmla="*/ 200 w 241"/>
                <a:gd name="T69" fmla="*/ 199 h 303"/>
                <a:gd name="T70" fmla="*/ 136 w 241"/>
                <a:gd name="T71" fmla="*/ 199 h 303"/>
                <a:gd name="T72" fmla="*/ 136 w 241"/>
                <a:gd name="T73" fmla="*/ 262 h 303"/>
                <a:gd name="T74" fmla="*/ 15 w 241"/>
                <a:gd name="T75" fmla="*/ 262 h 303"/>
                <a:gd name="T76" fmla="*/ 227 w 241"/>
                <a:gd name="T77" fmla="*/ 226 h 303"/>
                <a:gd name="T78" fmla="*/ 227 w 241"/>
                <a:gd name="T79" fmla="*/ 288 h 303"/>
                <a:gd name="T80" fmla="*/ 163 w 241"/>
                <a:gd name="T81" fmla="*/ 288 h 303"/>
                <a:gd name="T82" fmla="*/ 42 w 241"/>
                <a:gd name="T83" fmla="*/ 288 h 303"/>
                <a:gd name="T84" fmla="*/ 42 w 241"/>
                <a:gd name="T85" fmla="*/ 277 h 303"/>
                <a:gd name="T86" fmla="*/ 144 w 241"/>
                <a:gd name="T87" fmla="*/ 277 h 303"/>
                <a:gd name="T88" fmla="*/ 214 w 241"/>
                <a:gd name="T89" fmla="*/ 206 h 303"/>
                <a:gd name="T90" fmla="*/ 214 w 241"/>
                <a:gd name="T91" fmla="*/ 41 h 303"/>
                <a:gd name="T92" fmla="*/ 227 w 241"/>
                <a:gd name="T93" fmla="*/ 41 h 303"/>
                <a:gd name="T94" fmla="*/ 227 w 241"/>
                <a:gd name="T95" fmla="*/ 22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1" h="303">
                  <a:moveTo>
                    <a:pt x="173" y="50"/>
                  </a:moveTo>
                  <a:lnTo>
                    <a:pt x="42" y="50"/>
                  </a:lnTo>
                  <a:lnTo>
                    <a:pt x="42" y="69"/>
                  </a:lnTo>
                  <a:lnTo>
                    <a:pt x="173" y="69"/>
                  </a:lnTo>
                  <a:lnTo>
                    <a:pt x="173" y="50"/>
                  </a:lnTo>
                  <a:close/>
                  <a:moveTo>
                    <a:pt x="173" y="87"/>
                  </a:moveTo>
                  <a:lnTo>
                    <a:pt x="42" y="87"/>
                  </a:lnTo>
                  <a:lnTo>
                    <a:pt x="42" y="106"/>
                  </a:lnTo>
                  <a:lnTo>
                    <a:pt x="173" y="106"/>
                  </a:lnTo>
                  <a:lnTo>
                    <a:pt x="173" y="87"/>
                  </a:lnTo>
                  <a:close/>
                  <a:moveTo>
                    <a:pt x="173" y="124"/>
                  </a:moveTo>
                  <a:lnTo>
                    <a:pt x="42" y="124"/>
                  </a:lnTo>
                  <a:lnTo>
                    <a:pt x="42" y="143"/>
                  </a:lnTo>
                  <a:lnTo>
                    <a:pt x="173" y="143"/>
                  </a:lnTo>
                  <a:lnTo>
                    <a:pt x="173" y="124"/>
                  </a:lnTo>
                  <a:close/>
                  <a:moveTo>
                    <a:pt x="42" y="180"/>
                  </a:moveTo>
                  <a:lnTo>
                    <a:pt x="107" y="180"/>
                  </a:lnTo>
                  <a:lnTo>
                    <a:pt x="107" y="162"/>
                  </a:lnTo>
                  <a:lnTo>
                    <a:pt x="42" y="162"/>
                  </a:lnTo>
                  <a:lnTo>
                    <a:pt x="42" y="180"/>
                  </a:lnTo>
                  <a:close/>
                  <a:moveTo>
                    <a:pt x="214" y="27"/>
                  </a:moveTo>
                  <a:lnTo>
                    <a:pt x="214" y="0"/>
                  </a:lnTo>
                  <a:lnTo>
                    <a:pt x="0" y="0"/>
                  </a:lnTo>
                  <a:lnTo>
                    <a:pt x="0" y="277"/>
                  </a:lnTo>
                  <a:lnTo>
                    <a:pt x="27" y="277"/>
                  </a:lnTo>
                  <a:lnTo>
                    <a:pt x="27" y="303"/>
                  </a:lnTo>
                  <a:lnTo>
                    <a:pt x="171" y="303"/>
                  </a:lnTo>
                  <a:lnTo>
                    <a:pt x="241" y="303"/>
                  </a:lnTo>
                  <a:lnTo>
                    <a:pt x="241" y="233"/>
                  </a:lnTo>
                  <a:lnTo>
                    <a:pt x="241" y="27"/>
                  </a:lnTo>
                  <a:lnTo>
                    <a:pt x="214" y="27"/>
                  </a:lnTo>
                  <a:close/>
                  <a:moveTo>
                    <a:pt x="15" y="262"/>
                  </a:moveTo>
                  <a:lnTo>
                    <a:pt x="15" y="15"/>
                  </a:lnTo>
                  <a:lnTo>
                    <a:pt x="200" y="15"/>
                  </a:lnTo>
                  <a:lnTo>
                    <a:pt x="200" y="199"/>
                  </a:lnTo>
                  <a:lnTo>
                    <a:pt x="136" y="199"/>
                  </a:lnTo>
                  <a:lnTo>
                    <a:pt x="136" y="262"/>
                  </a:lnTo>
                  <a:lnTo>
                    <a:pt x="15" y="262"/>
                  </a:lnTo>
                  <a:close/>
                  <a:moveTo>
                    <a:pt x="227" y="226"/>
                  </a:moveTo>
                  <a:lnTo>
                    <a:pt x="227" y="288"/>
                  </a:lnTo>
                  <a:lnTo>
                    <a:pt x="163" y="288"/>
                  </a:lnTo>
                  <a:lnTo>
                    <a:pt x="42" y="288"/>
                  </a:lnTo>
                  <a:lnTo>
                    <a:pt x="42" y="277"/>
                  </a:lnTo>
                  <a:lnTo>
                    <a:pt x="144" y="277"/>
                  </a:lnTo>
                  <a:lnTo>
                    <a:pt x="214" y="206"/>
                  </a:lnTo>
                  <a:lnTo>
                    <a:pt x="214" y="41"/>
                  </a:lnTo>
                  <a:lnTo>
                    <a:pt x="227" y="41"/>
                  </a:lnTo>
                  <a:lnTo>
                    <a:pt x="227" y="2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50">
                <a:latin typeface="微软雅黑" panose="020B0503020204020204" pitchFamily="34" charset="-122"/>
                <a:ea typeface="微软雅黑" panose="020B0503020204020204" pitchFamily="34" charset="-122"/>
              </a:endParaRPr>
            </a:p>
          </p:txBody>
        </p:sp>
        <p:grpSp>
          <p:nvGrpSpPr>
            <p:cNvPr id="49" name="组合 29"/>
            <p:cNvGrpSpPr/>
            <p:nvPr/>
          </p:nvGrpSpPr>
          <p:grpSpPr>
            <a:xfrm>
              <a:off x="7839" y="3039"/>
              <a:ext cx="3494" cy="1362"/>
              <a:chOff x="4986618" y="1919683"/>
              <a:chExt cx="2218765" cy="864889"/>
            </a:xfrm>
          </p:grpSpPr>
          <p:sp>
            <p:nvSpPr>
              <p:cNvPr id="57" name="Text Placeholder 5"/>
              <p:cNvSpPr txBox="1"/>
              <p:nvPr/>
            </p:nvSpPr>
            <p:spPr>
              <a:xfrm>
                <a:off x="5195172" y="2169895"/>
                <a:ext cx="1801659" cy="614677"/>
              </a:xfrm>
              <a:prstGeom prst="rect">
                <a:avLst/>
              </a:prstGeom>
            </p:spPr>
            <p:txBody>
              <a:bodyPr vert="horz" lIns="91440" tIns="45720" rIns="91440" bIns="45720" rtlCol="0">
                <a:no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200" spc="50" dirty="0" smtClean="0">
                    <a:solidFill>
                      <a:schemeClr val="bg1"/>
                    </a:solidFill>
                    <a:latin typeface="微软雅黑" panose="020B0503020204020204" pitchFamily="34" charset="-122"/>
                    <a:ea typeface="微软雅黑" panose="020B0503020204020204" pitchFamily="34" charset="-122"/>
                    <a:cs typeface="+mn-ea"/>
                    <a:sym typeface="+mn-lt"/>
                  </a:rPr>
                  <a:t>北京阿爾山金融科技有限公司</a:t>
                </a:r>
                <a:endParaRPr lang="zh-CN" altLang="en-US" sz="1200" spc="5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8" name="TextBox 59"/>
              <p:cNvSpPr txBox="1"/>
              <p:nvPr/>
            </p:nvSpPr>
            <p:spPr>
              <a:xfrm>
                <a:off x="4986618" y="1919683"/>
                <a:ext cx="2218765" cy="338681"/>
              </a:xfrm>
              <a:prstGeom prst="rect">
                <a:avLst/>
              </a:prstGeom>
              <a:noFill/>
            </p:spPr>
            <p:txBody>
              <a:bodyPr wrap="square" rtlCol="0">
                <a:spAutoFit/>
              </a:bodyPr>
              <a:lstStyle/>
              <a:p>
                <a:pPr algn="ctr"/>
                <a:r>
                  <a:rPr lang="zh-CN" altLang="en-US" sz="1600" b="1" spc="50" dirty="0">
                    <a:solidFill>
                      <a:schemeClr val="bg1"/>
                    </a:solidFill>
                    <a:latin typeface="微软雅黑" panose="020B0503020204020204" pitchFamily="34" charset="-122"/>
                    <a:ea typeface="微软雅黑" panose="020B0503020204020204" pitchFamily="34" charset="-122"/>
                    <a:cs typeface="+mn-ea"/>
                    <a:sym typeface="+mn-lt"/>
                  </a:rPr>
                  <a:t>金融科技</a:t>
                </a:r>
              </a:p>
            </p:txBody>
          </p:sp>
        </p:grpSp>
        <p:grpSp>
          <p:nvGrpSpPr>
            <p:cNvPr id="50" name="组合 30"/>
            <p:cNvGrpSpPr/>
            <p:nvPr/>
          </p:nvGrpSpPr>
          <p:grpSpPr>
            <a:xfrm rot="3070277">
              <a:off x="5459" y="6982"/>
              <a:ext cx="3494" cy="1378"/>
              <a:chOff x="4989984" y="1761352"/>
              <a:chExt cx="2218765" cy="875287"/>
            </a:xfrm>
          </p:grpSpPr>
          <p:sp>
            <p:nvSpPr>
              <p:cNvPr id="55" name="Text Placeholder 5"/>
              <p:cNvSpPr txBox="1"/>
              <p:nvPr/>
            </p:nvSpPr>
            <p:spPr>
              <a:xfrm>
                <a:off x="5195172" y="2021945"/>
                <a:ext cx="1801659" cy="614694"/>
              </a:xfrm>
              <a:prstGeom prst="rect">
                <a:avLst/>
              </a:prstGeom>
            </p:spPr>
            <p:txBody>
              <a:bodyPr vert="horz" lIns="91440" tIns="45720" rIns="91440" bIns="45720" rtlCol="0">
                <a:no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200" spc="50" dirty="0" smtClean="0">
                    <a:solidFill>
                      <a:schemeClr val="bg1"/>
                    </a:solidFill>
                    <a:latin typeface="微软雅黑" panose="020B0503020204020204" pitchFamily="34" charset="-122"/>
                    <a:ea typeface="微软雅黑" panose="020B0503020204020204" pitchFamily="34" charset="-122"/>
                    <a:cs typeface="+mn-ea"/>
                    <a:sym typeface="+mn-lt"/>
                  </a:rPr>
                  <a:t>区块链行业应用</a:t>
                </a:r>
                <a:endParaRPr lang="zh-CN" altLang="en-US" sz="1200" spc="5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6" name="TextBox 59"/>
              <p:cNvSpPr txBox="1"/>
              <p:nvPr/>
            </p:nvSpPr>
            <p:spPr>
              <a:xfrm>
                <a:off x="4989984" y="1761352"/>
                <a:ext cx="2218765" cy="338634"/>
              </a:xfrm>
              <a:prstGeom prst="rect">
                <a:avLst/>
              </a:prstGeom>
              <a:noFill/>
            </p:spPr>
            <p:txBody>
              <a:bodyPr wrap="square" rtlCol="0">
                <a:spAutoFit/>
              </a:bodyPr>
              <a:lstStyle/>
              <a:p>
                <a:pPr algn="ctr"/>
                <a:r>
                  <a:rPr lang="zh-CN" altLang="en-US" sz="1600" b="1" spc="50" dirty="0">
                    <a:solidFill>
                      <a:schemeClr val="bg1"/>
                    </a:solidFill>
                    <a:latin typeface="微软雅黑" panose="020B0503020204020204" pitchFamily="34" charset="-122"/>
                    <a:ea typeface="微软雅黑" panose="020B0503020204020204" pitchFamily="34" charset="-122"/>
                    <a:cs typeface="+mn-ea"/>
                    <a:sym typeface="+mn-lt"/>
                  </a:rPr>
                  <a:t>联盟</a:t>
                </a:r>
              </a:p>
            </p:txBody>
          </p:sp>
        </p:grpSp>
        <p:grpSp>
          <p:nvGrpSpPr>
            <p:cNvPr id="51" name="组合 31"/>
            <p:cNvGrpSpPr/>
            <p:nvPr/>
          </p:nvGrpSpPr>
          <p:grpSpPr>
            <a:xfrm rot="18683611">
              <a:off x="10261" y="7022"/>
              <a:ext cx="3494" cy="1378"/>
              <a:chOff x="4982560" y="1761516"/>
              <a:chExt cx="2218765" cy="875123"/>
            </a:xfrm>
          </p:grpSpPr>
          <p:sp>
            <p:nvSpPr>
              <p:cNvPr id="53" name="Text Placeholder 5"/>
              <p:cNvSpPr txBox="1"/>
              <p:nvPr/>
            </p:nvSpPr>
            <p:spPr>
              <a:xfrm>
                <a:off x="5195172" y="2021945"/>
                <a:ext cx="1801659" cy="614694"/>
              </a:xfrm>
              <a:prstGeom prst="rect">
                <a:avLst/>
              </a:prstGeom>
            </p:spPr>
            <p:txBody>
              <a:bodyPr vert="horz" lIns="91440" tIns="45720" rIns="91440" bIns="45720" rtlCol="0">
                <a:no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200" spc="50" dirty="0" smtClean="0">
                    <a:solidFill>
                      <a:schemeClr val="bg1"/>
                    </a:solidFill>
                    <a:latin typeface="微软雅黑" panose="020B0503020204020204" pitchFamily="34" charset="-122"/>
                    <a:ea typeface="微软雅黑" panose="020B0503020204020204" pitchFamily="34" charset="-122"/>
                    <a:cs typeface="+mn-ea"/>
                    <a:sym typeface="+mn-lt"/>
                  </a:rPr>
                  <a:t>清华阿爾山区</a:t>
                </a:r>
                <a:r>
                  <a:rPr lang="zh-CN" altLang="en-US" sz="1200" spc="50" dirty="0">
                    <a:solidFill>
                      <a:schemeClr val="bg1"/>
                    </a:solidFill>
                    <a:latin typeface="微软雅黑" panose="020B0503020204020204" pitchFamily="34" charset="-122"/>
                    <a:ea typeface="微软雅黑" panose="020B0503020204020204" pitchFamily="34" charset="-122"/>
                    <a:cs typeface="+mn-ea"/>
                    <a:sym typeface="+mn-lt"/>
                  </a:rPr>
                  <a:t>块链技术研究院</a:t>
                </a:r>
              </a:p>
            </p:txBody>
          </p:sp>
          <p:sp>
            <p:nvSpPr>
              <p:cNvPr id="54" name="TextBox 59"/>
              <p:cNvSpPr txBox="1"/>
              <p:nvPr/>
            </p:nvSpPr>
            <p:spPr>
              <a:xfrm>
                <a:off x="4982560" y="1761516"/>
                <a:ext cx="2218765" cy="338571"/>
              </a:xfrm>
              <a:prstGeom prst="rect">
                <a:avLst/>
              </a:prstGeom>
              <a:noFill/>
            </p:spPr>
            <p:txBody>
              <a:bodyPr wrap="square" rtlCol="0">
                <a:spAutoFit/>
              </a:bodyPr>
              <a:lstStyle/>
              <a:p>
                <a:pPr algn="ctr"/>
                <a:r>
                  <a:rPr lang="zh-CN" altLang="en-US" sz="1600" b="1" spc="50" dirty="0">
                    <a:solidFill>
                      <a:schemeClr val="bg1"/>
                    </a:solidFill>
                    <a:latin typeface="微软雅黑" panose="020B0503020204020204" pitchFamily="34" charset="-122"/>
                    <a:ea typeface="微软雅黑" panose="020B0503020204020204" pitchFamily="34" charset="-122"/>
                    <a:cs typeface="+mn-ea"/>
                    <a:sym typeface="+mn-lt"/>
                  </a:rPr>
                  <a:t>研究院</a:t>
                </a:r>
              </a:p>
            </p:txBody>
          </p:sp>
        </p:grpSp>
        <p:sp>
          <p:nvSpPr>
            <p:cNvPr id="52" name="Freeform 23" descr="e7d195523061f1c021b92b3d25e54ab5e788c0576048880950C3AFFA1066A7153250F1349197BA8C5246BA9D557EC0274B8DA272D2431748978789E76D2CD7D1F11E7447C1D163F5D9CA1CD35DC7B6F04BDF10FCA079404AD523CA8F0B8CCBF60F2D51B7B0A2748B8722102F0457CEC8E7393D07E56B760E0701CF322F8215ED6370C26B80BDD67A8877F7DB6EB5BAF9"/>
            <p:cNvSpPr>
              <a:spLocks noEditPoints="1"/>
            </p:cNvSpPr>
            <p:nvPr/>
          </p:nvSpPr>
          <p:spPr bwMode="auto">
            <a:xfrm>
              <a:off x="7491" y="5041"/>
              <a:ext cx="738" cy="659"/>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bg1"/>
            </a:solidFill>
            <a:ln w="9525">
              <a:no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spc="5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94852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 calcmode="lin" valueType="num">
                                      <p:cBhvr>
                                        <p:cTn id="9" dur="500" fill="hold"/>
                                        <p:tgtEl>
                                          <p:spTgt spid="40"/>
                                        </p:tgtEl>
                                        <p:attrNameLst>
                                          <p:attrName>style.rotation</p:attrName>
                                        </p:attrNameLst>
                                      </p:cBhvr>
                                      <p:tavLst>
                                        <p:tav tm="0">
                                          <p:val>
                                            <p:fltVal val="360"/>
                                          </p:val>
                                        </p:tav>
                                        <p:tav tm="100000">
                                          <p:val>
                                            <p:fltVal val="0"/>
                                          </p:val>
                                        </p:tav>
                                      </p:tavLst>
                                    </p:anim>
                                    <p:animEffect transition="in" filter="fade">
                                      <p:cBhvr>
                                        <p:cTn id="10" dur="500"/>
                                        <p:tgtEl>
                                          <p:spTgt spid="40"/>
                                        </p:tgtEl>
                                      </p:cBhvr>
                                    </p:animEffect>
                                  </p:childTnLst>
                                </p:cTn>
                              </p:par>
                            </p:childTnLst>
                          </p:cTn>
                        </p:par>
                        <p:par>
                          <p:cTn id="11" fill="hold">
                            <p:stCondLst>
                              <p:cond delay="500"/>
                            </p:stCondLst>
                            <p:childTnLst>
                              <p:par>
                                <p:cTn id="12" presetID="21" presetClass="entr" presetSubtype="1" fill="hold" grpId="1"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heel(1)">
                                      <p:cBhvr>
                                        <p:cTn id="14"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691" y="3952490"/>
            <a:ext cx="2334720" cy="2230777"/>
          </a:xfrm>
          <a:prstGeom prst="rect">
            <a:avLst/>
          </a:prstGeom>
        </p:spPr>
      </p:pic>
      <p:pic>
        <p:nvPicPr>
          <p:cNvPr id="71" name="图片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08" y="4258400"/>
            <a:ext cx="2616298" cy="1182870"/>
          </a:xfrm>
          <a:prstGeom prst="rect">
            <a:avLst/>
          </a:prstGeom>
        </p:spPr>
      </p:pic>
      <p:sp>
        <p:nvSpPr>
          <p:cNvPr id="22" name="幻灯片编号占位符 1"/>
          <p:cNvSpPr txBox="1">
            <a:spLocks/>
          </p:cNvSpPr>
          <p:nvPr/>
        </p:nvSpPr>
        <p:spPr>
          <a:xfrm>
            <a:off x="9107168" y="6381328"/>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EC5DC288-320C-49C8-8BFA-3A4F704E7D3B}" type="slidenum">
              <a:rPr lang="zh-CN" altLang="en-US" smtClean="0"/>
              <a:pPr>
                <a:defRPr/>
              </a:pPr>
              <a:t>12</a:t>
            </a:fld>
            <a:endParaRPr lang="zh-CN" altLang="en-US" dirty="0"/>
          </a:p>
        </p:txBody>
      </p:sp>
      <p:sp>
        <p:nvSpPr>
          <p:cNvPr id="59" name="矩形 58" descr="e7d195523061f1c021b92b3d25e54ab5e788c0576048880950C3AFFA1066A7153250F1349197BA8C5246BA9D557EC0274B8DA272D2431748978789E76D2CD7D1F11E7447C1D163F5D9CA1CD35DC7B6F04BDF10FCA079404AED35412E73B88AF7F0B029D96676EA9A74B1D28BF2E1D0ADFB300F2A254E6C407528401280BC1A52A05DF432FA79D4D618D791DFD57F56F4"/>
          <p:cNvSpPr/>
          <p:nvPr/>
        </p:nvSpPr>
        <p:spPr>
          <a:xfrm>
            <a:off x="702210" y="288943"/>
            <a:ext cx="4946015" cy="461665"/>
          </a:xfrm>
          <a:prstGeom prst="rect">
            <a:avLst/>
          </a:prstGeom>
        </p:spPr>
        <p:txBody>
          <a:bodyPr wrap="square">
            <a:spAutoFit/>
          </a:bodyPr>
          <a:lstStyle/>
          <a:p>
            <a:pPr lvl="0" algn="ctr">
              <a:defRPr/>
            </a:pPr>
            <a:r>
              <a:rPr lang="zh-CN" altLang="en-US" sz="2400" b="1" spc="50" dirty="0" smtClean="0">
                <a:solidFill>
                  <a:schemeClr val="tx2"/>
                </a:solidFill>
                <a:latin typeface="微软雅黑" panose="020B0503020204020204" pitchFamily="34" charset="-122"/>
                <a:ea typeface="微软雅黑" panose="020B0503020204020204" pitchFamily="34" charset="-122"/>
                <a:cs typeface="+mn-ea"/>
                <a:sym typeface="+mn-lt"/>
              </a:rPr>
              <a:t>公司优势及合作单位</a:t>
            </a:r>
            <a:endParaRPr lang="en-US" altLang="zh-CN" sz="2400" b="1" spc="5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60" name="文本框 59"/>
          <p:cNvSpPr txBox="1"/>
          <p:nvPr/>
        </p:nvSpPr>
        <p:spPr>
          <a:xfrm>
            <a:off x="190128" y="313997"/>
            <a:ext cx="1415772"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关于公司</a:t>
            </a:r>
            <a:endParaRPr lang="en-US" altLang="zh-CN" sz="2400" b="1" dirty="0">
              <a:solidFill>
                <a:srgbClr val="FFFFFF"/>
              </a:solidFill>
              <a:latin typeface="微软雅黑"/>
              <a:ea typeface="微软雅黑"/>
              <a:cs typeface="微软雅黑"/>
            </a:endParaRPr>
          </a:p>
        </p:txBody>
      </p:sp>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8486" y="4124410"/>
            <a:ext cx="1575853" cy="1575853"/>
          </a:xfrm>
          <a:prstGeom prst="rect">
            <a:avLst/>
          </a:prstGeom>
        </p:spPr>
      </p:pic>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1279" y="4660590"/>
            <a:ext cx="1766710" cy="1177806"/>
          </a:xfrm>
          <a:prstGeom prst="rect">
            <a:avLst/>
          </a:prstGeom>
        </p:spPr>
      </p:pic>
      <p:pic>
        <p:nvPicPr>
          <p:cNvPr id="64" name="图片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090" y="5430753"/>
            <a:ext cx="3914692" cy="626350"/>
          </a:xfrm>
          <a:prstGeom prst="rect">
            <a:avLst/>
          </a:prstGeom>
        </p:spPr>
      </p:pic>
      <p:pic>
        <p:nvPicPr>
          <p:cNvPr id="65" name="图片 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480" y="3192650"/>
            <a:ext cx="2636450" cy="676130"/>
          </a:xfrm>
          <a:prstGeom prst="rect">
            <a:avLst/>
          </a:prstGeom>
        </p:spPr>
      </p:pic>
      <p:pic>
        <p:nvPicPr>
          <p:cNvPr id="66" name="图片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12165" y="4705219"/>
            <a:ext cx="1722588" cy="870481"/>
          </a:xfrm>
          <a:prstGeom prst="rect">
            <a:avLst/>
          </a:prstGeom>
        </p:spPr>
      </p:pic>
      <p:pic>
        <p:nvPicPr>
          <p:cNvPr id="67" name="图片 6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7" y="1766230"/>
            <a:ext cx="3009443" cy="1030794"/>
          </a:xfrm>
          <a:prstGeom prst="rect">
            <a:avLst/>
          </a:prstGeom>
        </p:spPr>
      </p:pic>
      <p:pic>
        <p:nvPicPr>
          <p:cNvPr id="68" name="图片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98759" y="1164105"/>
            <a:ext cx="2393420" cy="849030"/>
          </a:xfrm>
          <a:prstGeom prst="rect">
            <a:avLst/>
          </a:prstGeom>
        </p:spPr>
      </p:pic>
      <p:pic>
        <p:nvPicPr>
          <p:cNvPr id="69" name="图片 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8910" y="2629507"/>
            <a:ext cx="1890456" cy="567137"/>
          </a:xfrm>
          <a:prstGeom prst="rect">
            <a:avLst/>
          </a:prstGeom>
        </p:spPr>
      </p:pic>
      <p:pic>
        <p:nvPicPr>
          <p:cNvPr id="70" name="图片 6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05263" y="5546172"/>
            <a:ext cx="2819051" cy="533057"/>
          </a:xfrm>
          <a:prstGeom prst="rect">
            <a:avLst/>
          </a:prstGeom>
        </p:spPr>
      </p:pic>
      <p:pic>
        <p:nvPicPr>
          <p:cNvPr id="72" name="图片 7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039" y="1262568"/>
            <a:ext cx="2986849" cy="760289"/>
          </a:xfrm>
          <a:prstGeom prst="rect">
            <a:avLst/>
          </a:prstGeom>
        </p:spPr>
      </p:pic>
      <p:pic>
        <p:nvPicPr>
          <p:cNvPr id="73" name="图片 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18928" y="3787654"/>
            <a:ext cx="2421657" cy="903603"/>
          </a:xfrm>
          <a:prstGeom prst="rect">
            <a:avLst/>
          </a:prstGeom>
        </p:spPr>
      </p:pic>
      <p:pic>
        <p:nvPicPr>
          <p:cNvPr id="74" name="图片 7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10189" y="3043064"/>
            <a:ext cx="2573034" cy="749539"/>
          </a:xfrm>
          <a:prstGeom prst="rect">
            <a:avLst/>
          </a:prstGeom>
        </p:spPr>
      </p:pic>
      <p:grpSp>
        <p:nvGrpSpPr>
          <p:cNvPr id="75" name="组合 128"/>
          <p:cNvGrpSpPr/>
          <p:nvPr/>
        </p:nvGrpSpPr>
        <p:grpSpPr>
          <a:xfrm>
            <a:off x="3103908" y="1164105"/>
            <a:ext cx="6158802" cy="2483569"/>
            <a:chOff x="3188561" y="1289062"/>
            <a:chExt cx="6158802" cy="2483569"/>
          </a:xfrm>
        </p:grpSpPr>
        <p:grpSp>
          <p:nvGrpSpPr>
            <p:cNvPr id="76" name="组 41"/>
            <p:cNvGrpSpPr/>
            <p:nvPr/>
          </p:nvGrpSpPr>
          <p:grpSpPr>
            <a:xfrm>
              <a:off x="3188561" y="1289063"/>
              <a:ext cx="2969551" cy="1178525"/>
              <a:chOff x="2169773" y="2711322"/>
              <a:chExt cx="1332000" cy="871924"/>
            </a:xfrm>
          </p:grpSpPr>
          <p:sp>
            <p:nvSpPr>
              <p:cNvPr id="89" name="圆角矩形 88"/>
              <p:cNvSpPr/>
              <p:nvPr/>
            </p:nvSpPr>
            <p:spPr>
              <a:xfrm>
                <a:off x="2169773" y="2711322"/>
                <a:ext cx="1332000" cy="871924"/>
              </a:xfrm>
              <a:prstGeom prst="round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圆角矩形 89"/>
              <p:cNvSpPr/>
              <p:nvPr/>
            </p:nvSpPr>
            <p:spPr>
              <a:xfrm>
                <a:off x="2260296" y="2803020"/>
                <a:ext cx="1141811" cy="665113"/>
              </a:xfrm>
              <a:prstGeom prst="roundRect">
                <a:avLst/>
              </a:prstGeom>
              <a:solidFill>
                <a:srgbClr val="00B0F0"/>
              </a:solidFill>
              <a:ln>
                <a:noFill/>
              </a:ln>
              <a:effectLst>
                <a:innerShdw blurRad="50800">
                  <a:srgbClr val="FFC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91" name="文本框 90"/>
              <p:cNvSpPr txBox="1"/>
              <p:nvPr/>
            </p:nvSpPr>
            <p:spPr>
              <a:xfrm>
                <a:off x="2321321" y="2834789"/>
                <a:ext cx="1020391" cy="614808"/>
              </a:xfrm>
              <a:prstGeom prst="rect">
                <a:avLst/>
              </a:prstGeom>
              <a:noFill/>
            </p:spPr>
            <p:txBody>
              <a:bodyPr wrap="square" rtlCol="0">
                <a:spAutoFit/>
              </a:bodyPr>
              <a:lstStyle/>
              <a:p>
                <a:pPr algn="ctr"/>
                <a:r>
                  <a:rPr kumimoji="1" lang="zh-CN" altLang="en-US"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国内顶尖金融科技公司</a:t>
                </a:r>
                <a:endParaRPr kumimoji="1" lang="en-US" altLang="zh-CN"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最早研发区块链技术并应用于多个实际场景</a:t>
                </a:r>
                <a:endParaRPr kumimoji="1" lang="zh-CN" altLang="en-US" sz="16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7" name="组 41"/>
            <p:cNvGrpSpPr/>
            <p:nvPr/>
          </p:nvGrpSpPr>
          <p:grpSpPr>
            <a:xfrm>
              <a:off x="3188561" y="2594106"/>
              <a:ext cx="2969551" cy="1178525"/>
              <a:chOff x="2169773" y="2711322"/>
              <a:chExt cx="1332000" cy="871924"/>
            </a:xfrm>
          </p:grpSpPr>
          <p:sp>
            <p:nvSpPr>
              <p:cNvPr id="86" name="圆角矩形 85"/>
              <p:cNvSpPr/>
              <p:nvPr/>
            </p:nvSpPr>
            <p:spPr>
              <a:xfrm>
                <a:off x="2169773" y="2711322"/>
                <a:ext cx="1332000" cy="871924"/>
              </a:xfrm>
              <a:prstGeom prst="round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圆角矩形 86"/>
              <p:cNvSpPr/>
              <p:nvPr/>
            </p:nvSpPr>
            <p:spPr>
              <a:xfrm>
                <a:off x="2260296" y="2803020"/>
                <a:ext cx="1141811" cy="665113"/>
              </a:xfrm>
              <a:prstGeom prst="roundRect">
                <a:avLst/>
              </a:prstGeom>
              <a:solidFill>
                <a:srgbClr val="00B0F0"/>
              </a:solidFill>
              <a:ln>
                <a:noFill/>
              </a:ln>
              <a:effectLst>
                <a:innerShdw blurRad="50800">
                  <a:srgbClr val="FFC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文本框 87"/>
              <p:cNvSpPr txBox="1"/>
              <p:nvPr/>
            </p:nvSpPr>
            <p:spPr>
              <a:xfrm>
                <a:off x="2284328" y="2834789"/>
                <a:ext cx="1097771" cy="614808"/>
              </a:xfrm>
              <a:prstGeom prst="rect">
                <a:avLst/>
              </a:prstGeom>
              <a:noFill/>
            </p:spPr>
            <p:txBody>
              <a:bodyPr wrap="square" rtlCol="0">
                <a:spAutoFit/>
              </a:bodyPr>
              <a:lstStyle/>
              <a:p>
                <a:pPr algn="ctr"/>
                <a:r>
                  <a:rPr kumimoji="1" lang="zh-CN" altLang="en-US"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与清华大学成立</a:t>
                </a:r>
                <a:endParaRPr kumimoji="1" lang="en-US" altLang="zh-CN"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区块链技术联合研究中心</a:t>
                </a:r>
                <a:endParaRPr kumimoji="1" lang="en-US" altLang="zh-CN"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（人才、科研、创新）</a:t>
                </a:r>
                <a:endParaRPr kumimoji="1" lang="en-US" altLang="zh-CN"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8" name="组 41"/>
            <p:cNvGrpSpPr/>
            <p:nvPr/>
          </p:nvGrpSpPr>
          <p:grpSpPr>
            <a:xfrm>
              <a:off x="6377812" y="1289062"/>
              <a:ext cx="2969551" cy="1178525"/>
              <a:chOff x="2169773" y="2711322"/>
              <a:chExt cx="1332000" cy="871924"/>
            </a:xfrm>
          </p:grpSpPr>
          <p:sp>
            <p:nvSpPr>
              <p:cNvPr id="83" name="圆角矩形 82"/>
              <p:cNvSpPr/>
              <p:nvPr/>
            </p:nvSpPr>
            <p:spPr>
              <a:xfrm>
                <a:off x="2169773" y="2711322"/>
                <a:ext cx="1332000" cy="871924"/>
              </a:xfrm>
              <a:prstGeom prst="round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圆角矩形 83"/>
              <p:cNvSpPr/>
              <p:nvPr/>
            </p:nvSpPr>
            <p:spPr>
              <a:xfrm>
                <a:off x="2260296" y="2803020"/>
                <a:ext cx="1141811" cy="665113"/>
              </a:xfrm>
              <a:prstGeom prst="roundRect">
                <a:avLst/>
              </a:prstGeom>
              <a:solidFill>
                <a:srgbClr val="00B0F0"/>
              </a:solidFill>
              <a:ln>
                <a:noFill/>
              </a:ln>
              <a:effectLst>
                <a:innerShdw blurRad="50800">
                  <a:srgbClr val="FFC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文本框 84"/>
              <p:cNvSpPr txBox="1"/>
              <p:nvPr/>
            </p:nvSpPr>
            <p:spPr>
              <a:xfrm>
                <a:off x="2321321" y="2834789"/>
                <a:ext cx="1020391" cy="614808"/>
              </a:xfrm>
              <a:prstGeom prst="rect">
                <a:avLst/>
              </a:prstGeom>
              <a:noFill/>
            </p:spPr>
            <p:txBody>
              <a:bodyPr wrap="square" rtlCol="0">
                <a:spAutoFit/>
              </a:bodyPr>
              <a:lstStyle/>
              <a:p>
                <a:pPr algn="ctr"/>
                <a:r>
                  <a:rPr kumimoji="1" lang="zh-CN" altLang="en-US" sz="1600" dirty="0" smtClean="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与金融、保险、监管等</a:t>
                </a:r>
                <a:endParaRPr kumimoji="1" lang="en-US" altLang="zh-CN" sz="1600" dirty="0" smtClean="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1600" dirty="0" smtClean="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行业进行深度合作</a:t>
                </a:r>
                <a:endParaRPr kumimoji="1" lang="en-US" altLang="zh-CN" sz="1600" dirty="0" smtClean="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16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拥有</a:t>
                </a:r>
                <a:r>
                  <a:rPr kumimoji="1" lang="zh-CN" altLang="en-US" sz="1600" dirty="0" smtClean="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深厚的行业资源</a:t>
                </a:r>
                <a:endParaRPr kumimoji="1" lang="zh-CN" altLang="en-US" sz="16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9" name="组 41"/>
            <p:cNvGrpSpPr/>
            <p:nvPr/>
          </p:nvGrpSpPr>
          <p:grpSpPr>
            <a:xfrm>
              <a:off x="6377812" y="2578281"/>
              <a:ext cx="2969551" cy="1178525"/>
              <a:chOff x="2169773" y="2711322"/>
              <a:chExt cx="1332000" cy="871924"/>
            </a:xfrm>
          </p:grpSpPr>
          <p:sp>
            <p:nvSpPr>
              <p:cNvPr id="80" name="圆角矩形 79"/>
              <p:cNvSpPr/>
              <p:nvPr/>
            </p:nvSpPr>
            <p:spPr>
              <a:xfrm>
                <a:off x="2169773" y="2711322"/>
                <a:ext cx="1332000" cy="871924"/>
              </a:xfrm>
              <a:prstGeom prst="round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圆角矩形 80"/>
              <p:cNvSpPr/>
              <p:nvPr/>
            </p:nvSpPr>
            <p:spPr>
              <a:xfrm>
                <a:off x="2260296" y="2803020"/>
                <a:ext cx="1141811" cy="665113"/>
              </a:xfrm>
              <a:prstGeom prst="roundRect">
                <a:avLst/>
              </a:prstGeom>
              <a:solidFill>
                <a:srgbClr val="00B0F0"/>
              </a:solidFill>
              <a:ln>
                <a:noFill/>
              </a:ln>
              <a:effectLst>
                <a:innerShdw blurRad="50800">
                  <a:srgbClr val="FFC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文本框 81"/>
              <p:cNvSpPr txBox="1"/>
              <p:nvPr/>
            </p:nvSpPr>
            <p:spPr>
              <a:xfrm>
                <a:off x="2321321" y="2826539"/>
                <a:ext cx="1020391" cy="614808"/>
              </a:xfrm>
              <a:prstGeom prst="rect">
                <a:avLst/>
              </a:prstGeom>
              <a:noFill/>
            </p:spPr>
            <p:txBody>
              <a:bodyPr wrap="square" rtlCol="0">
                <a:spAutoFit/>
              </a:bodyPr>
              <a:lstStyle/>
              <a:p>
                <a:pPr algn="ctr"/>
                <a:r>
                  <a:rPr kumimoji="1" lang="zh-CN" altLang="en-US" sz="1600" dirty="0" smtClean="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在供应链金融领域具有深厚的积累，已有多个行业体系在实际运行</a:t>
                </a:r>
                <a:endParaRPr kumimoji="1" lang="zh-CN" altLang="en-US" sz="16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pic>
        <p:nvPicPr>
          <p:cNvPr id="92" name="图片 9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30572" y="3797201"/>
            <a:ext cx="2929794" cy="841994"/>
          </a:xfrm>
          <a:prstGeom prst="rect">
            <a:avLst/>
          </a:prstGeom>
        </p:spPr>
      </p:pic>
      <p:pic>
        <p:nvPicPr>
          <p:cNvPr id="93" name="图片 9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83838" y="2022857"/>
            <a:ext cx="1495026" cy="1066452"/>
          </a:xfrm>
          <a:prstGeom prst="rect">
            <a:avLst/>
          </a:prstGeom>
        </p:spPr>
      </p:pic>
      <p:pic>
        <p:nvPicPr>
          <p:cNvPr id="94" name="图片 9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2340" y="3868780"/>
            <a:ext cx="2648090" cy="642048"/>
          </a:xfrm>
          <a:prstGeom prst="rect">
            <a:avLst/>
          </a:prstGeom>
        </p:spPr>
      </p:pic>
      <p:pic>
        <p:nvPicPr>
          <p:cNvPr id="95" name="图片 9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986650" y="3792675"/>
            <a:ext cx="2610784" cy="856337"/>
          </a:xfrm>
          <a:prstGeom prst="rect">
            <a:avLst/>
          </a:prstGeom>
        </p:spPr>
      </p:pic>
      <p:pic>
        <p:nvPicPr>
          <p:cNvPr id="96" name="图片 9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299731" y="5171094"/>
            <a:ext cx="1531722" cy="908135"/>
          </a:xfrm>
          <a:prstGeom prst="rect">
            <a:avLst/>
          </a:prstGeom>
        </p:spPr>
      </p:pic>
    </p:spTree>
    <p:extLst>
      <p:ext uri="{BB962C8B-B14F-4D97-AF65-F5344CB8AC3E}">
        <p14:creationId xmlns:p14="http://schemas.microsoft.com/office/powerpoint/2010/main" val="1148368415"/>
      </p:ext>
    </p:extLst>
  </p:cSld>
  <p:clrMapOvr>
    <a:masterClrMapping/>
  </p:clrMapOvr>
  <p:timing>
    <p:tnLst>
      <p:par>
        <p:cTn id="1" dur="indefinite" restart="never" nodeType="tmRoot"/>
      </p:par>
    </p:tnLst>
    <p:bldLst>
      <p:bldP spid="59" grpId="0"/>
      <p:bldP spid="59" grpId="1"/>
      <p:bldP spid="59" grpId="2"/>
      <p:bldP spid="59" grpId="3"/>
      <p:bldP spid="59" grpId="4"/>
      <p:bldP spid="59" grpId="5"/>
      <p:bldP spid="59" grpId="6"/>
      <p:bldP spid="59" grpId="7"/>
      <p:bldP spid="59" grpId="8"/>
      <p:bldP spid="59" grpId="9"/>
      <p:bldP spid="59" grpId="10"/>
      <p:bldP spid="59" grpId="11"/>
      <p:bldP spid="59" grpId="12"/>
      <p:bldP spid="59" grpId="13"/>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407" y="4012505"/>
            <a:ext cx="4366249" cy="1979579"/>
          </a:xfrm>
          <a:prstGeom prst="rect">
            <a:avLst/>
          </a:prstGeom>
        </p:spPr>
      </p:pic>
      <p:grpSp>
        <p:nvGrpSpPr>
          <p:cNvPr id="7" name="组合 6"/>
          <p:cNvGrpSpPr/>
          <p:nvPr/>
        </p:nvGrpSpPr>
        <p:grpSpPr>
          <a:xfrm>
            <a:off x="1368557" y="1484784"/>
            <a:ext cx="6263244" cy="719932"/>
            <a:chOff x="1769207" y="1705231"/>
            <a:chExt cx="6263244" cy="719932"/>
          </a:xfrm>
        </p:grpSpPr>
        <p:sp>
          <p:nvSpPr>
            <p:cNvPr id="3" name="矩形 2"/>
            <p:cNvSpPr/>
            <p:nvPr/>
          </p:nvSpPr>
          <p:spPr bwMode="auto">
            <a:xfrm>
              <a:off x="1847364" y="1705231"/>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sp>
          <p:nvSpPr>
            <p:cNvPr id="5" name="矩形 4"/>
            <p:cNvSpPr/>
            <p:nvPr/>
          </p:nvSpPr>
          <p:spPr>
            <a:xfrm>
              <a:off x="1769207" y="1748978"/>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rPr>
                <a:t>1</a:t>
              </a:r>
              <a:endParaRPr lang="zh-CN" altLang="en-US"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endParaRPr>
            </a:p>
          </p:txBody>
        </p:sp>
        <p:sp>
          <p:nvSpPr>
            <p:cNvPr id="6" name="TextBox 5"/>
            <p:cNvSpPr txBox="1"/>
            <p:nvPr/>
          </p:nvSpPr>
          <p:spPr>
            <a:xfrm>
              <a:off x="3734480" y="1808747"/>
              <a:ext cx="4297971"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第一部分   </a:t>
              </a:r>
              <a:r>
                <a:rPr lang="zh-CN" altLang="en-US" sz="2400" b="1" dirty="0" smtClean="0">
                  <a:latin typeface="微软雅黑" pitchFamily="34" charset="-122"/>
                  <a:ea typeface="微软雅黑" pitchFamily="34" charset="-122"/>
                </a:rPr>
                <a:t>区块链</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联盟链技术</a:t>
              </a:r>
              <a:endParaRPr lang="zh-CN" altLang="en-US" sz="2400" b="1" dirty="0">
                <a:latin typeface="微软雅黑" pitchFamily="34" charset="-122"/>
                <a:ea typeface="微软雅黑" pitchFamily="34" charset="-122"/>
              </a:endParaRPr>
            </a:p>
          </p:txBody>
        </p:sp>
      </p:grpSp>
      <p:grpSp>
        <p:nvGrpSpPr>
          <p:cNvPr id="2" name="组合 1"/>
          <p:cNvGrpSpPr/>
          <p:nvPr/>
        </p:nvGrpSpPr>
        <p:grpSpPr>
          <a:xfrm>
            <a:off x="1368559" y="2564904"/>
            <a:ext cx="6425154" cy="719932"/>
            <a:chOff x="1769207" y="2633015"/>
            <a:chExt cx="6425154" cy="719932"/>
          </a:xfrm>
        </p:grpSpPr>
        <p:sp>
          <p:nvSpPr>
            <p:cNvPr id="11" name="矩形 10"/>
            <p:cNvSpPr/>
            <p:nvPr/>
          </p:nvSpPr>
          <p:spPr>
            <a:xfrm>
              <a:off x="1769207" y="2670820"/>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rPr>
                <a:t>2</a:t>
              </a:r>
              <a:endParaRPr lang="zh-CN" altLang="en-US"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endParaRPr>
            </a:p>
          </p:txBody>
        </p:sp>
        <p:sp>
          <p:nvSpPr>
            <p:cNvPr id="12" name="TextBox 11"/>
            <p:cNvSpPr txBox="1"/>
            <p:nvPr/>
          </p:nvSpPr>
          <p:spPr>
            <a:xfrm>
              <a:off x="3734486" y="2730589"/>
              <a:ext cx="4459875"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第二</a:t>
              </a:r>
              <a:r>
                <a:rPr lang="zh-CN" altLang="en-US" sz="2400" b="1" dirty="0" smtClean="0">
                  <a:latin typeface="微软雅黑" pitchFamily="34" charset="-122"/>
                  <a:ea typeface="微软雅黑" pitchFamily="34" charset="-122"/>
                </a:rPr>
                <a:t>部分   阿尔山金融科技公司</a:t>
              </a:r>
              <a:endParaRPr lang="zh-CN" altLang="en-US" sz="2400" b="1" dirty="0">
                <a:latin typeface="微软雅黑" pitchFamily="34" charset="-122"/>
                <a:ea typeface="微软雅黑" pitchFamily="34" charset="-122"/>
              </a:endParaRPr>
            </a:p>
          </p:txBody>
        </p:sp>
        <p:sp>
          <p:nvSpPr>
            <p:cNvPr id="18" name="矩形 17"/>
            <p:cNvSpPr/>
            <p:nvPr/>
          </p:nvSpPr>
          <p:spPr bwMode="auto">
            <a:xfrm>
              <a:off x="1866543" y="2633015"/>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grpSp>
        <p:nvGrpSpPr>
          <p:cNvPr id="4" name="组合 3"/>
          <p:cNvGrpSpPr/>
          <p:nvPr/>
        </p:nvGrpSpPr>
        <p:grpSpPr>
          <a:xfrm>
            <a:off x="1368559" y="3645024"/>
            <a:ext cx="5809598" cy="719932"/>
            <a:chOff x="1769207" y="3587186"/>
            <a:chExt cx="5809599" cy="719932"/>
          </a:xfrm>
        </p:grpSpPr>
        <p:sp>
          <p:nvSpPr>
            <p:cNvPr id="13" name="矩形 12"/>
            <p:cNvSpPr/>
            <p:nvPr/>
          </p:nvSpPr>
          <p:spPr>
            <a:xfrm>
              <a:off x="1769207" y="3634135"/>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rgbClr val="9D000C"/>
                  </a:solidFill>
                  <a:effectLst>
                    <a:outerShdw blurRad="63500" dir="3600000" algn="tl" rotWithShape="0">
                      <a:srgbClr val="000000">
                        <a:alpha val="70000"/>
                      </a:srgbClr>
                    </a:outerShdw>
                  </a:effectLst>
                  <a:latin typeface="Arial Black" pitchFamily="34" charset="0"/>
                </a:rPr>
                <a:t>3</a:t>
              </a:r>
              <a:endParaRPr lang="zh-CN" altLang="en-US" sz="3600" dirty="0">
                <a:ln w="18415" cmpd="sng">
                  <a:solidFill>
                    <a:srgbClr val="C00000"/>
                  </a:solidFill>
                  <a:prstDash val="solid"/>
                </a:ln>
                <a:solidFill>
                  <a:srgbClr val="9D000C"/>
                </a:solidFill>
                <a:effectLst>
                  <a:outerShdw blurRad="63500" dir="3600000" algn="tl" rotWithShape="0">
                    <a:srgbClr val="000000">
                      <a:alpha val="70000"/>
                    </a:srgbClr>
                  </a:outerShdw>
                </a:effectLst>
                <a:latin typeface="Arial Black" pitchFamily="34" charset="0"/>
              </a:endParaRPr>
            </a:p>
          </p:txBody>
        </p:sp>
        <p:sp>
          <p:nvSpPr>
            <p:cNvPr id="14" name="TextBox 13"/>
            <p:cNvSpPr txBox="1"/>
            <p:nvPr/>
          </p:nvSpPr>
          <p:spPr>
            <a:xfrm>
              <a:off x="3734483" y="3684759"/>
              <a:ext cx="3844323" cy="461665"/>
            </a:xfrm>
            <a:prstGeom prst="rect">
              <a:avLst/>
            </a:prstGeom>
            <a:noFill/>
          </p:spPr>
          <p:txBody>
            <a:bodyPr wrap="none" rtlCol="0">
              <a:spAutoFit/>
            </a:bodyPr>
            <a:lstStyle/>
            <a:p>
              <a:r>
                <a:rPr lang="zh-CN" altLang="en-US" sz="2400" b="1" dirty="0">
                  <a:solidFill>
                    <a:srgbClr val="9D000C"/>
                  </a:solidFill>
                  <a:latin typeface="微软雅黑" pitchFamily="34" charset="-122"/>
                  <a:ea typeface="微软雅黑" pitchFamily="34" charset="-122"/>
                </a:rPr>
                <a:t>第三部分   </a:t>
              </a:r>
              <a:r>
                <a:rPr lang="zh-CN" altLang="en-US" sz="2400" b="1" dirty="0" smtClean="0">
                  <a:solidFill>
                    <a:srgbClr val="9D000C"/>
                  </a:solidFill>
                  <a:latin typeface="微软雅黑" pitchFamily="34" charset="-122"/>
                  <a:ea typeface="微软雅黑" pitchFamily="34" charset="-122"/>
                </a:rPr>
                <a:t>区块链应用项目</a:t>
              </a:r>
              <a:endParaRPr lang="zh-CN" altLang="en-US" sz="2400" b="1" dirty="0">
                <a:solidFill>
                  <a:srgbClr val="9D000C"/>
                </a:solidFill>
                <a:latin typeface="微软雅黑" pitchFamily="34" charset="-122"/>
                <a:ea typeface="微软雅黑" pitchFamily="34" charset="-122"/>
              </a:endParaRPr>
            </a:p>
          </p:txBody>
        </p:sp>
        <p:sp>
          <p:nvSpPr>
            <p:cNvPr id="15" name="矩形 14"/>
            <p:cNvSpPr/>
            <p:nvPr/>
          </p:nvSpPr>
          <p:spPr bwMode="auto">
            <a:xfrm>
              <a:off x="1866543" y="3587186"/>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sp>
        <p:nvSpPr>
          <p:cNvPr id="24" name="文本框 5"/>
          <p:cNvSpPr txBox="1"/>
          <p:nvPr/>
        </p:nvSpPr>
        <p:spPr>
          <a:xfrm>
            <a:off x="191344" y="188641"/>
            <a:ext cx="1152128" cy="461665"/>
          </a:xfrm>
          <a:prstGeom prst="rect">
            <a:avLst/>
          </a:prstGeom>
          <a:solidFill>
            <a:srgbClr val="9D000C"/>
          </a:solidFill>
        </p:spPr>
        <p:txBody>
          <a:bodyPr wrap="square" rtlCol="0">
            <a:spAutoFit/>
          </a:bodyPr>
          <a:lstStyle/>
          <a:p>
            <a:pPr algn="ctr"/>
            <a:r>
              <a:rPr lang="zh-CN" altLang="en-US" sz="2400" b="1" dirty="0" smtClean="0">
                <a:solidFill>
                  <a:srgbClr val="FFFFFF"/>
                </a:solidFill>
                <a:latin typeface="微软雅黑"/>
                <a:ea typeface="微软雅黑"/>
                <a:cs typeface="微软雅黑"/>
              </a:rPr>
              <a:t>目 录</a:t>
            </a:r>
            <a:endParaRPr lang="en-US" altLang="zh-CN" sz="2400" b="1" dirty="0" smtClean="0">
              <a:solidFill>
                <a:srgbClr val="FFFFFF"/>
              </a:solidFill>
              <a:latin typeface="微软雅黑"/>
              <a:ea typeface="微软雅黑"/>
              <a:cs typeface="微软雅黑"/>
            </a:endParaRPr>
          </a:p>
        </p:txBody>
      </p:sp>
      <p:sp>
        <p:nvSpPr>
          <p:cNvPr id="16" name="幻灯片编号占位符 1"/>
          <p:cNvSpPr txBox="1">
            <a:spLocks/>
          </p:cNvSpPr>
          <p:nvPr/>
        </p:nvSpPr>
        <p:spPr>
          <a:xfrm>
            <a:off x="9227864" y="6520259"/>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EC5DC288-320C-49C8-8BFA-3A4F704E7D3B}" type="slidenum">
              <a:rPr lang="zh-CN" altLang="en-US" smtClean="0"/>
              <a:pPr>
                <a:defRPr/>
              </a:pPr>
              <a:t>13</a:t>
            </a:fld>
            <a:endParaRPr lang="zh-CN" altLang="en-US" dirty="0"/>
          </a:p>
        </p:txBody>
      </p:sp>
      <p:grpSp>
        <p:nvGrpSpPr>
          <p:cNvPr id="17" name="组合 3"/>
          <p:cNvGrpSpPr/>
          <p:nvPr/>
        </p:nvGrpSpPr>
        <p:grpSpPr>
          <a:xfrm>
            <a:off x="1343472" y="4707897"/>
            <a:ext cx="4886268" cy="719932"/>
            <a:chOff x="1769207" y="3587186"/>
            <a:chExt cx="4886268" cy="719932"/>
          </a:xfrm>
        </p:grpSpPr>
        <p:sp>
          <p:nvSpPr>
            <p:cNvPr id="19" name="矩形 18"/>
            <p:cNvSpPr/>
            <p:nvPr/>
          </p:nvSpPr>
          <p:spPr>
            <a:xfrm>
              <a:off x="1769207" y="3634135"/>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rPr>
                <a:t>4</a:t>
              </a:r>
              <a:endParaRPr lang="zh-CN" altLang="en-US"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endParaRPr>
            </a:p>
          </p:txBody>
        </p:sp>
        <p:sp>
          <p:nvSpPr>
            <p:cNvPr id="20" name="TextBox 13"/>
            <p:cNvSpPr txBox="1"/>
            <p:nvPr/>
          </p:nvSpPr>
          <p:spPr>
            <a:xfrm>
              <a:off x="3734483" y="3684759"/>
              <a:ext cx="2920992" cy="461665"/>
            </a:xfrm>
            <a:prstGeom prst="rect">
              <a:avLst/>
            </a:prstGeom>
            <a:noFill/>
          </p:spPr>
          <p:txBody>
            <a:bodyPr wrap="none" rtlCol="0">
              <a:spAutoFit/>
            </a:bodyPr>
            <a:lstStyle/>
            <a:p>
              <a:r>
                <a:rPr lang="zh-CN" altLang="en-US" sz="2400" b="1" dirty="0" smtClean="0">
                  <a:solidFill>
                    <a:srgbClr val="393A3B"/>
                  </a:solidFill>
                  <a:latin typeface="微软雅黑" pitchFamily="34" charset="-122"/>
                  <a:ea typeface="微软雅黑" pitchFamily="34" charset="-122"/>
                </a:rPr>
                <a:t>第四部分   产研合作</a:t>
              </a:r>
              <a:endParaRPr lang="zh-CN" altLang="en-US" sz="2400" b="1" dirty="0">
                <a:solidFill>
                  <a:srgbClr val="393A3B"/>
                </a:solidFill>
                <a:latin typeface="微软雅黑" pitchFamily="34" charset="-122"/>
                <a:ea typeface="微软雅黑" pitchFamily="34" charset="-122"/>
              </a:endParaRPr>
            </a:p>
          </p:txBody>
        </p:sp>
        <p:sp>
          <p:nvSpPr>
            <p:cNvPr id="21" name="矩形 20"/>
            <p:cNvSpPr/>
            <p:nvPr/>
          </p:nvSpPr>
          <p:spPr bwMode="auto">
            <a:xfrm>
              <a:off x="1866543" y="3587186"/>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spTree>
    <p:extLst>
      <p:ext uri="{BB962C8B-B14F-4D97-AF65-F5344CB8AC3E}">
        <p14:creationId xmlns:p14="http://schemas.microsoft.com/office/powerpoint/2010/main" val="163296460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p:cNvSpPr>
            <a:spLocks noChangeArrowheads="1"/>
          </p:cNvSpPr>
          <p:nvPr/>
        </p:nvSpPr>
        <p:spPr bwMode="gray">
          <a:xfrm>
            <a:off x="6234682" y="2381402"/>
            <a:ext cx="5477942" cy="45794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46800" rIns="0" bIns="82800" anchor="b"/>
          <a:lstStyle/>
          <a:p>
            <a:pPr eaLnBrk="0" hangingPunct="0"/>
            <a:r>
              <a:rPr lang="zh-CN" altLang="en-US" sz="1400" b="1" dirty="0" smtClean="0">
                <a:solidFill>
                  <a:srgbClr val="000000"/>
                </a:solidFill>
                <a:latin typeface="微软雅黑"/>
                <a:ea typeface="微软雅黑"/>
                <a:cs typeface="微软雅黑"/>
              </a:rPr>
              <a:t>区块链平台介绍</a:t>
            </a:r>
            <a:endParaRPr lang="en-US" altLang="zh-CN" sz="1400" b="1" dirty="0">
              <a:solidFill>
                <a:srgbClr val="000000"/>
              </a:solidFill>
              <a:latin typeface="微软雅黑"/>
              <a:ea typeface="微软雅黑"/>
              <a:cs typeface="微软雅黑"/>
            </a:endParaRPr>
          </a:p>
        </p:txBody>
      </p:sp>
      <p:sp>
        <p:nvSpPr>
          <p:cNvPr id="15" name="Rectangle 6"/>
          <p:cNvSpPr>
            <a:spLocks noChangeArrowheads="1"/>
          </p:cNvSpPr>
          <p:nvPr/>
        </p:nvSpPr>
        <p:spPr bwMode="gray">
          <a:xfrm>
            <a:off x="335358" y="2355507"/>
            <a:ext cx="5477942" cy="45794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46800" rIns="0" bIns="82800" anchor="b"/>
          <a:lstStyle/>
          <a:p>
            <a:r>
              <a:rPr lang="zh-CN" altLang="en-US" sz="1400" b="1" dirty="0" smtClean="0">
                <a:solidFill>
                  <a:srgbClr val="393A3B"/>
                </a:solidFill>
                <a:latin typeface="微软雅黑" panose="020B0503020204020204" pitchFamily="34" charset="-122"/>
                <a:ea typeface="微软雅黑" panose="020B0503020204020204" pitchFamily="34" charset="-122"/>
              </a:rPr>
              <a:t>基于云</a:t>
            </a:r>
            <a:r>
              <a:rPr lang="en-US" altLang="zh-CN" sz="1400" b="1" dirty="0">
                <a:solidFill>
                  <a:srgbClr val="393A3B"/>
                </a:solidFill>
                <a:latin typeface="微软雅黑" panose="020B0503020204020204" pitchFamily="34" charset="-122"/>
                <a:ea typeface="微软雅黑" panose="020B0503020204020204" pitchFamily="34" charset="-122"/>
              </a:rPr>
              <a:t>+</a:t>
            </a:r>
            <a:r>
              <a:rPr lang="zh-CN" altLang="en-US" sz="1400" b="1" dirty="0">
                <a:solidFill>
                  <a:srgbClr val="393A3B"/>
                </a:solidFill>
                <a:latin typeface="微软雅黑" panose="020B0503020204020204" pitchFamily="34" charset="-122"/>
                <a:ea typeface="微软雅黑" panose="020B0503020204020204" pitchFamily="34" charset="-122"/>
              </a:rPr>
              <a:t>区块链架构的展望</a:t>
            </a:r>
          </a:p>
        </p:txBody>
      </p:sp>
      <p:sp>
        <p:nvSpPr>
          <p:cNvPr id="16" name="文本框 15"/>
          <p:cNvSpPr txBox="1"/>
          <p:nvPr/>
        </p:nvSpPr>
        <p:spPr>
          <a:xfrm>
            <a:off x="122467" y="192906"/>
            <a:ext cx="2031325"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中国银行项目</a:t>
            </a:r>
            <a:endParaRPr lang="en-US" altLang="zh-CN" sz="2400" b="1" dirty="0" smtClean="0">
              <a:solidFill>
                <a:srgbClr val="FFFFFF"/>
              </a:solidFill>
              <a:latin typeface="微软雅黑"/>
              <a:ea typeface="微软雅黑"/>
              <a:cs typeface="微软雅黑"/>
            </a:endParaRPr>
          </a:p>
        </p:txBody>
      </p:sp>
      <p:sp>
        <p:nvSpPr>
          <p:cNvPr id="17" name="文本框 16"/>
          <p:cNvSpPr txBox="1"/>
          <p:nvPr/>
        </p:nvSpPr>
        <p:spPr>
          <a:xfrm>
            <a:off x="3452187" y="1898828"/>
            <a:ext cx="184731" cy="338554"/>
          </a:xfrm>
          <a:prstGeom prst="rect">
            <a:avLst/>
          </a:prstGeom>
          <a:noFill/>
        </p:spPr>
        <p:txBody>
          <a:bodyPr wrap="none" rtlCol="0">
            <a:spAutoFit/>
          </a:bodyPr>
          <a:lstStyle/>
          <a:p>
            <a:endParaRPr kumimoji="1" lang="zh-CN" altLang="en-US" sz="1600" dirty="0"/>
          </a:p>
        </p:txBody>
      </p:sp>
      <p:sp>
        <p:nvSpPr>
          <p:cNvPr id="18" name="Rectangle 3"/>
          <p:cNvSpPr>
            <a:spLocks noChangeArrowheads="1"/>
          </p:cNvSpPr>
          <p:nvPr/>
        </p:nvSpPr>
        <p:spPr bwMode="gray">
          <a:xfrm>
            <a:off x="335360" y="1052736"/>
            <a:ext cx="11377264" cy="105684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72000" tIns="72000" rIns="72000" bIns="72000"/>
          <a:lstStyle/>
          <a:p>
            <a:endParaRPr lang="en-US" altLang="zh-CN" sz="1100" dirty="0">
              <a:latin typeface="微软雅黑"/>
              <a:ea typeface="微软雅黑"/>
              <a:cs typeface="微软雅黑"/>
            </a:endParaRPr>
          </a:p>
        </p:txBody>
      </p:sp>
      <p:sp>
        <p:nvSpPr>
          <p:cNvPr id="19" name="Line 4"/>
          <p:cNvSpPr>
            <a:spLocks noChangeShapeType="1"/>
          </p:cNvSpPr>
          <p:nvPr/>
        </p:nvSpPr>
        <p:spPr bwMode="gray">
          <a:xfrm>
            <a:off x="335360" y="1052740"/>
            <a:ext cx="11377264" cy="1909"/>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wrap="none" lIns="90000" tIns="46800" anchor="ctr"/>
          <a:lstStyle/>
          <a:p>
            <a:endParaRPr lang="zh-CN" altLang="en-US" sz="1600"/>
          </a:p>
        </p:txBody>
      </p:sp>
      <p:sp>
        <p:nvSpPr>
          <p:cNvPr id="20" name="Line 5"/>
          <p:cNvSpPr>
            <a:spLocks noChangeShapeType="1"/>
          </p:cNvSpPr>
          <p:nvPr/>
        </p:nvSpPr>
        <p:spPr bwMode="gray">
          <a:xfrm>
            <a:off x="389113" y="2093370"/>
            <a:ext cx="11377264" cy="1909"/>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wrap="none" lIns="90000" tIns="46800" anchor="ctr"/>
          <a:lstStyle/>
          <a:p>
            <a:endParaRPr lang="zh-CN" altLang="en-US" sz="1600"/>
          </a:p>
        </p:txBody>
      </p:sp>
      <p:sp>
        <p:nvSpPr>
          <p:cNvPr id="21" name="Rectangle 7"/>
          <p:cNvSpPr>
            <a:spLocks noChangeArrowheads="1"/>
          </p:cNvSpPr>
          <p:nvPr/>
        </p:nvSpPr>
        <p:spPr bwMode="gray">
          <a:xfrm>
            <a:off x="335358" y="2905348"/>
            <a:ext cx="5477942" cy="3148459"/>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72000" tIns="72000" rIns="72000" bIns="72000"/>
          <a:lstStyle/>
          <a:p>
            <a:pPr lvl="0"/>
            <a:endParaRPr lang="zh-CN" altLang="zh-CN" sz="1100" b="1" dirty="0">
              <a:latin typeface="微软雅黑"/>
              <a:ea typeface="微软雅黑"/>
              <a:cs typeface="微软雅黑"/>
            </a:endParaRPr>
          </a:p>
        </p:txBody>
      </p:sp>
      <p:sp>
        <p:nvSpPr>
          <p:cNvPr id="22" name="Line 8"/>
          <p:cNvSpPr>
            <a:spLocks noChangeShapeType="1"/>
          </p:cNvSpPr>
          <p:nvPr/>
        </p:nvSpPr>
        <p:spPr bwMode="gray">
          <a:xfrm>
            <a:off x="335358" y="2905351"/>
            <a:ext cx="5477942" cy="1907"/>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wrap="none" lIns="90000" tIns="46800" anchor="ctr"/>
          <a:lstStyle/>
          <a:p>
            <a:endParaRPr lang="zh-CN" altLang="en-US"/>
          </a:p>
        </p:txBody>
      </p:sp>
      <p:sp>
        <p:nvSpPr>
          <p:cNvPr id="23" name="Line 9"/>
          <p:cNvSpPr>
            <a:spLocks noChangeShapeType="1"/>
          </p:cNvSpPr>
          <p:nvPr/>
        </p:nvSpPr>
        <p:spPr bwMode="gray">
          <a:xfrm>
            <a:off x="335358" y="6053810"/>
            <a:ext cx="5477942" cy="1907"/>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wrap="none" lIns="90000" tIns="46800" anchor="ctr"/>
          <a:lstStyle/>
          <a:p>
            <a:endParaRPr lang="zh-CN" altLang="en-US"/>
          </a:p>
        </p:txBody>
      </p:sp>
      <p:sp>
        <p:nvSpPr>
          <p:cNvPr id="24" name="Rectangle 13"/>
          <p:cNvSpPr>
            <a:spLocks noChangeArrowheads="1"/>
          </p:cNvSpPr>
          <p:nvPr/>
        </p:nvSpPr>
        <p:spPr bwMode="gray">
          <a:xfrm>
            <a:off x="6234682" y="2905347"/>
            <a:ext cx="5477942" cy="3168352"/>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72000" tIns="72000" rIns="72000" bIns="72000"/>
          <a:lstStyle/>
          <a:p>
            <a:pPr>
              <a:lnSpc>
                <a:spcPct val="90000"/>
              </a:lnSpc>
              <a:spcAft>
                <a:spcPct val="20000"/>
              </a:spcAft>
              <a:buClr>
                <a:schemeClr val="tx1"/>
              </a:buClr>
            </a:pPr>
            <a:endParaRPr lang="en-US" altLang="zh-CN" sz="1100" dirty="0"/>
          </a:p>
        </p:txBody>
      </p:sp>
      <p:sp>
        <p:nvSpPr>
          <p:cNvPr id="25" name="Line 14"/>
          <p:cNvSpPr>
            <a:spLocks noChangeShapeType="1"/>
          </p:cNvSpPr>
          <p:nvPr/>
        </p:nvSpPr>
        <p:spPr bwMode="gray">
          <a:xfrm>
            <a:off x="6234682" y="2918209"/>
            <a:ext cx="5477942" cy="1907"/>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wrap="none" lIns="90000" tIns="46800" anchor="ctr"/>
          <a:lstStyle/>
          <a:p>
            <a:endParaRPr lang="zh-CN" altLang="en-US"/>
          </a:p>
        </p:txBody>
      </p:sp>
      <p:sp>
        <p:nvSpPr>
          <p:cNvPr id="26" name="Line 15"/>
          <p:cNvSpPr>
            <a:spLocks noChangeShapeType="1"/>
          </p:cNvSpPr>
          <p:nvPr/>
        </p:nvSpPr>
        <p:spPr bwMode="gray">
          <a:xfrm>
            <a:off x="6234682" y="6071796"/>
            <a:ext cx="5477942" cy="1907"/>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wrap="none" lIns="90000" tIns="46800" anchor="ctr"/>
          <a:lstStyle/>
          <a:p>
            <a:endParaRPr lang="zh-CN" altLang="en-US"/>
          </a:p>
        </p:txBody>
      </p:sp>
      <p:sp>
        <p:nvSpPr>
          <p:cNvPr id="27" name="AutoShape 37"/>
          <p:cNvSpPr>
            <a:spLocks noChangeArrowheads="1"/>
          </p:cNvSpPr>
          <p:nvPr/>
        </p:nvSpPr>
        <p:spPr bwMode="auto">
          <a:xfrm rot="16200000" flipV="1">
            <a:off x="5871968" y="4351611"/>
            <a:ext cx="328192" cy="379680"/>
          </a:xfrm>
          <a:prstGeom prst="triangle">
            <a:avLst>
              <a:gd name="adj" fmla="val 50000"/>
            </a:avLst>
          </a:prstGeom>
          <a:solidFill>
            <a:srgbClr val="FF64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endParaRPr lang="en-GB"/>
          </a:p>
        </p:txBody>
      </p:sp>
      <p:sp>
        <p:nvSpPr>
          <p:cNvPr id="28" name="矩形 27"/>
          <p:cNvSpPr/>
          <p:nvPr/>
        </p:nvSpPr>
        <p:spPr>
          <a:xfrm>
            <a:off x="407368" y="1052736"/>
            <a:ext cx="11161241" cy="1077218"/>
          </a:xfrm>
          <a:prstGeom prst="rect">
            <a:avLst/>
          </a:prstGeom>
        </p:spPr>
        <p:txBody>
          <a:bodyPr wrap="square">
            <a:spAutoFit/>
          </a:bodyPr>
          <a:lstStyle/>
          <a:p>
            <a:r>
              <a:rPr lang="en-US" altLang="zh-CN" sz="1100" dirty="0" smtClean="0">
                <a:latin typeface="微软雅黑"/>
                <a:ea typeface="微软雅黑"/>
                <a:cs typeface="微软雅黑"/>
              </a:rPr>
              <a:t>                                       </a:t>
            </a:r>
            <a:endParaRPr lang="en-US" altLang="zh-CN" sz="1400" dirty="0" smtClean="0">
              <a:latin typeface="微软雅黑"/>
              <a:ea typeface="微软雅黑"/>
              <a:cs typeface="微软雅黑"/>
            </a:endParaRPr>
          </a:p>
          <a:p>
            <a:r>
              <a:rPr lang="en-US" altLang="zh-CN" sz="1400" dirty="0">
                <a:latin typeface="微软雅黑"/>
                <a:ea typeface="微软雅黑"/>
                <a:cs typeface="微软雅黑"/>
              </a:rPr>
              <a:t> </a:t>
            </a:r>
            <a:r>
              <a:rPr lang="en-US" altLang="zh-CN" sz="1400" dirty="0" smtClean="0">
                <a:latin typeface="微软雅黑"/>
                <a:ea typeface="微软雅黑"/>
                <a:cs typeface="微软雅黑"/>
              </a:rPr>
              <a:t>                                        </a:t>
            </a:r>
            <a:r>
              <a:rPr lang="zh-CN" altLang="en-US" sz="1400" dirty="0" smtClean="0">
                <a:latin typeface="微软雅黑"/>
                <a:ea typeface="微软雅黑"/>
                <a:cs typeface="微软雅黑"/>
              </a:rPr>
              <a:t>技术在银行业的应用将</a:t>
            </a:r>
            <a:r>
              <a:rPr lang="zh-CN" altLang="en-US" sz="1400" dirty="0" smtClean="0">
                <a:solidFill>
                  <a:srgbClr val="000000"/>
                </a:solidFill>
                <a:latin typeface="微软雅黑"/>
                <a:ea typeface="微软雅黑"/>
                <a:cs typeface="微软雅黑"/>
              </a:rPr>
              <a:t>有</a:t>
            </a:r>
            <a:r>
              <a:rPr lang="zh-CN" altLang="en-US" sz="1400" dirty="0">
                <a:solidFill>
                  <a:srgbClr val="000000"/>
                </a:solidFill>
                <a:latin typeface="微软雅黑"/>
                <a:ea typeface="微软雅黑"/>
                <a:cs typeface="微软雅黑"/>
              </a:rPr>
              <a:t>极大</a:t>
            </a:r>
            <a:r>
              <a:rPr lang="zh-CN" altLang="en-US" sz="1400" dirty="0" smtClean="0">
                <a:solidFill>
                  <a:srgbClr val="000000"/>
                </a:solidFill>
                <a:latin typeface="微软雅黑"/>
                <a:ea typeface="微软雅黑"/>
                <a:cs typeface="微软雅黑"/>
              </a:rPr>
              <a:t>可能</a:t>
            </a:r>
            <a:r>
              <a:rPr lang="zh-CN" altLang="en-US" sz="1400" dirty="0" smtClean="0">
                <a:latin typeface="微软雅黑"/>
                <a:ea typeface="微软雅黑"/>
                <a:cs typeface="微软雅黑"/>
              </a:rPr>
              <a:t>改变数据记录和交易结算</a:t>
            </a:r>
            <a:r>
              <a:rPr lang="zh-CN" altLang="en-US" sz="1400" dirty="0">
                <a:latin typeface="微软雅黑"/>
                <a:ea typeface="微软雅黑"/>
                <a:cs typeface="微软雅黑"/>
              </a:rPr>
              <a:t>等金融科技基础设施的建设和使用方式，</a:t>
            </a:r>
            <a:r>
              <a:rPr lang="zh-CN" altLang="en-US" sz="1400" dirty="0" smtClean="0">
                <a:latin typeface="微软雅黑"/>
                <a:ea typeface="微软雅黑"/>
                <a:cs typeface="微软雅黑"/>
              </a:rPr>
              <a:t>理论上将使银行业更</a:t>
            </a:r>
            <a:r>
              <a:rPr lang="zh-CN" altLang="en-US" sz="1400" dirty="0">
                <a:latin typeface="微软雅黑"/>
                <a:ea typeface="微软雅黑"/>
                <a:cs typeface="微软雅黑"/>
              </a:rPr>
              <a:t>具“新经济”的发展特征，其可以改变银行科技投入重硬件、重资产，应用交付周期长、成本高、难维护的模式，通过分布式的数据储存和计算，通过应用的微服务化，实现银行操作风险和运营成本的大幅降低以及以服务为中心的快速应用交付模式。</a:t>
            </a:r>
          </a:p>
          <a:p>
            <a:r>
              <a:rPr lang="zh-CN" altLang="en-US" sz="1100" dirty="0" smtClean="0">
                <a:latin typeface="微软雅黑"/>
                <a:ea typeface="微软雅黑"/>
                <a:cs typeface="微软雅黑"/>
              </a:rPr>
              <a:t> </a:t>
            </a:r>
            <a:endParaRPr lang="zh-CN" altLang="en-US" sz="1100" dirty="0">
              <a:latin typeface="微软雅黑"/>
              <a:ea typeface="微软雅黑"/>
              <a:cs typeface="微软雅黑"/>
            </a:endParaRPr>
          </a:p>
        </p:txBody>
      </p:sp>
      <p:pic>
        <p:nvPicPr>
          <p:cNvPr id="29" name="图片 2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5" y="2949651"/>
            <a:ext cx="5328592" cy="3124048"/>
          </a:xfrm>
          <a:prstGeom prst="rect">
            <a:avLst/>
          </a:prstGeom>
          <a:noFill/>
          <a:ln>
            <a:noFill/>
          </a:ln>
        </p:spPr>
      </p:pic>
      <p:sp>
        <p:nvSpPr>
          <p:cNvPr id="30" name="矩形 29"/>
          <p:cNvSpPr/>
          <p:nvPr/>
        </p:nvSpPr>
        <p:spPr>
          <a:xfrm>
            <a:off x="479376" y="1188887"/>
            <a:ext cx="2103913" cy="30019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latin typeface="微软雅黑"/>
                <a:ea typeface="微软雅黑"/>
                <a:cs typeface="微软雅黑"/>
              </a:rPr>
              <a:t>区块链（</a:t>
            </a:r>
            <a:r>
              <a:rPr lang="en-US" altLang="zh-CN" sz="1400" b="1" dirty="0" err="1" smtClean="0">
                <a:latin typeface="微软雅黑"/>
                <a:ea typeface="微软雅黑"/>
                <a:cs typeface="微软雅黑"/>
              </a:rPr>
              <a:t>BlockChain</a:t>
            </a:r>
            <a:r>
              <a:rPr lang="zh-CN" altLang="en-US" sz="1400" b="1" dirty="0">
                <a:latin typeface="微软雅黑"/>
                <a:ea typeface="微软雅黑"/>
                <a:cs typeface="微软雅黑"/>
              </a:rPr>
              <a:t>）</a:t>
            </a:r>
            <a:endParaRPr kumimoji="1" lang="zh-CN" altLang="en-US" sz="1400" b="1" dirty="0">
              <a:latin typeface="微软雅黑"/>
              <a:ea typeface="微软雅黑"/>
              <a:cs typeface="微软雅黑"/>
            </a:endParaRPr>
          </a:p>
        </p:txBody>
      </p:sp>
      <p:sp>
        <p:nvSpPr>
          <p:cNvPr id="31" name="矩形 30"/>
          <p:cNvSpPr/>
          <p:nvPr/>
        </p:nvSpPr>
        <p:spPr>
          <a:xfrm>
            <a:off x="479376" y="3101479"/>
            <a:ext cx="5184576" cy="3139321"/>
          </a:xfrm>
          <a:prstGeom prst="rect">
            <a:avLst/>
          </a:prstGeom>
        </p:spPr>
        <p:txBody>
          <a:bodyPr wrap="square">
            <a:spAutoFit/>
          </a:bodyPr>
          <a:lstStyle/>
          <a:p>
            <a:pPr marL="285750" indent="-285750">
              <a:lnSpc>
                <a:spcPct val="150000"/>
              </a:lnSpc>
              <a:buFont typeface="Arial"/>
              <a:buChar char="•"/>
            </a:pPr>
            <a:r>
              <a:rPr lang="zh-CN" altLang="en-US" sz="1400" dirty="0">
                <a:latin typeface="微软雅黑"/>
                <a:ea typeface="微软雅黑"/>
                <a:cs typeface="微软雅黑"/>
              </a:rPr>
              <a:t>支付领域</a:t>
            </a:r>
            <a:endParaRPr lang="en-US" altLang="zh-CN" sz="1400" dirty="0">
              <a:latin typeface="微软雅黑"/>
              <a:ea typeface="微软雅黑"/>
              <a:cs typeface="微软雅黑"/>
            </a:endParaRPr>
          </a:p>
          <a:p>
            <a:pPr>
              <a:lnSpc>
                <a:spcPct val="150000"/>
              </a:lnSpc>
            </a:pPr>
            <a:r>
              <a:rPr lang="en-US" altLang="zh-CN" sz="1400" dirty="0">
                <a:latin typeface="微软雅黑"/>
                <a:ea typeface="微软雅黑"/>
                <a:cs typeface="微软雅黑"/>
              </a:rPr>
              <a:t>     </a:t>
            </a:r>
            <a:r>
              <a:rPr lang="zh-CN" altLang="en-US" sz="1400" dirty="0">
                <a:latin typeface="微软雅黑"/>
                <a:ea typeface="微软雅黑"/>
                <a:cs typeface="微软雅黑"/>
              </a:rPr>
              <a:t>基于区块链电子钱包的支付业务，方便客户，提高效率，</a:t>
            </a:r>
            <a:endParaRPr lang="en-US" altLang="zh-CN" sz="1400" dirty="0">
              <a:latin typeface="微软雅黑"/>
              <a:ea typeface="微软雅黑"/>
              <a:cs typeface="微软雅黑"/>
            </a:endParaRPr>
          </a:p>
          <a:p>
            <a:pPr>
              <a:lnSpc>
                <a:spcPct val="150000"/>
              </a:lnSpc>
            </a:pPr>
            <a:r>
              <a:rPr lang="en-US" altLang="zh-CN" sz="1400" dirty="0">
                <a:latin typeface="微软雅黑"/>
                <a:ea typeface="微软雅黑"/>
                <a:cs typeface="微软雅黑"/>
              </a:rPr>
              <a:t>     </a:t>
            </a:r>
            <a:r>
              <a:rPr lang="zh-CN" altLang="en-US" sz="1400" dirty="0">
                <a:latin typeface="微软雅黑"/>
                <a:ea typeface="微软雅黑"/>
                <a:cs typeface="微软雅黑"/>
              </a:rPr>
              <a:t>降低清结算</a:t>
            </a:r>
            <a:r>
              <a:rPr lang="zh-CN" altLang="en-US" sz="1400" dirty="0" smtClean="0">
                <a:latin typeface="微软雅黑"/>
                <a:ea typeface="微软雅黑"/>
                <a:cs typeface="微软雅黑"/>
              </a:rPr>
              <a:t>成本</a:t>
            </a:r>
            <a:endParaRPr lang="en-US" altLang="zh-CN" sz="1400" dirty="0" smtClean="0">
              <a:latin typeface="微软雅黑"/>
              <a:ea typeface="微软雅黑"/>
              <a:cs typeface="微软雅黑"/>
            </a:endParaRPr>
          </a:p>
          <a:p>
            <a:pPr marL="285750" indent="-285750">
              <a:lnSpc>
                <a:spcPct val="150000"/>
              </a:lnSpc>
              <a:buFont typeface="Arial"/>
              <a:buChar char="•"/>
            </a:pPr>
            <a:endParaRPr lang="en-US" altLang="zh-CN" sz="800" dirty="0">
              <a:latin typeface="微软雅黑"/>
              <a:ea typeface="微软雅黑"/>
              <a:cs typeface="微软雅黑"/>
            </a:endParaRPr>
          </a:p>
          <a:p>
            <a:pPr marL="285750" indent="-285750">
              <a:lnSpc>
                <a:spcPct val="150000"/>
              </a:lnSpc>
              <a:buFont typeface="Arial"/>
              <a:buChar char="•"/>
            </a:pPr>
            <a:r>
              <a:rPr lang="zh-CN" altLang="en-US" sz="1400" dirty="0" smtClean="0">
                <a:latin typeface="微软雅黑"/>
                <a:ea typeface="微软雅黑"/>
                <a:cs typeface="微软雅黑"/>
              </a:rPr>
              <a:t>身份认证领域</a:t>
            </a:r>
            <a:endParaRPr lang="en-US" altLang="zh-CN" sz="1400" dirty="0">
              <a:latin typeface="微软雅黑"/>
              <a:ea typeface="微软雅黑"/>
              <a:cs typeface="微软雅黑"/>
            </a:endParaRPr>
          </a:p>
          <a:p>
            <a:pPr>
              <a:lnSpc>
                <a:spcPct val="150000"/>
              </a:lnSpc>
            </a:pPr>
            <a:r>
              <a:rPr lang="en-US" altLang="zh-CN" sz="1400" dirty="0" smtClean="0">
                <a:latin typeface="微软雅黑"/>
                <a:ea typeface="微软雅黑"/>
                <a:cs typeface="微软雅黑"/>
              </a:rPr>
              <a:t>     KYC</a:t>
            </a:r>
            <a:r>
              <a:rPr lang="zh-CN" altLang="en-US" sz="1400" dirty="0" smtClean="0">
                <a:latin typeface="微软雅黑"/>
                <a:ea typeface="微软雅黑"/>
                <a:cs typeface="微软雅黑"/>
              </a:rPr>
              <a:t>，跨行客户信息共享，金融客户信息认证</a:t>
            </a:r>
            <a:endParaRPr lang="en-US" altLang="zh-CN" sz="1400" dirty="0" smtClean="0">
              <a:latin typeface="微软雅黑"/>
              <a:ea typeface="微软雅黑"/>
              <a:cs typeface="微软雅黑"/>
            </a:endParaRPr>
          </a:p>
          <a:p>
            <a:pPr>
              <a:lnSpc>
                <a:spcPct val="150000"/>
              </a:lnSpc>
            </a:pPr>
            <a:endParaRPr lang="en-US" altLang="zh-CN" sz="600" dirty="0">
              <a:latin typeface="微软雅黑"/>
              <a:ea typeface="微软雅黑"/>
              <a:cs typeface="微软雅黑"/>
            </a:endParaRPr>
          </a:p>
          <a:p>
            <a:pPr marL="285750" indent="-285750">
              <a:lnSpc>
                <a:spcPct val="150000"/>
              </a:lnSpc>
              <a:buFont typeface="Arial"/>
              <a:buChar char="•"/>
            </a:pPr>
            <a:r>
              <a:rPr lang="zh-CN" altLang="en-US" sz="1400" dirty="0" smtClean="0">
                <a:latin typeface="微软雅黑"/>
                <a:ea typeface="微软雅黑"/>
                <a:cs typeface="微软雅黑"/>
              </a:rPr>
              <a:t>资产</a:t>
            </a:r>
            <a:r>
              <a:rPr lang="zh-CN" altLang="en-US" sz="1400" dirty="0">
                <a:latin typeface="微软雅黑"/>
                <a:ea typeface="微软雅黑"/>
                <a:cs typeface="微软雅黑"/>
              </a:rPr>
              <a:t>管理领域</a:t>
            </a:r>
            <a:endParaRPr lang="en-US" altLang="zh-CN" sz="1400" dirty="0">
              <a:latin typeface="微软雅黑"/>
              <a:ea typeface="微软雅黑"/>
              <a:cs typeface="微软雅黑"/>
            </a:endParaRPr>
          </a:p>
          <a:p>
            <a:pPr>
              <a:lnSpc>
                <a:spcPct val="150000"/>
              </a:lnSpc>
            </a:pPr>
            <a:r>
              <a:rPr lang="en-US" altLang="zh-CN" sz="1400" dirty="0">
                <a:latin typeface="微软雅黑"/>
                <a:ea typeface="微软雅黑"/>
                <a:cs typeface="微软雅黑"/>
              </a:rPr>
              <a:t>     </a:t>
            </a:r>
            <a:r>
              <a:rPr lang="zh-CN" altLang="en-US" sz="1400" dirty="0">
                <a:latin typeface="微软雅黑"/>
                <a:ea typeface="微软雅黑"/>
                <a:cs typeface="微软雅黑"/>
              </a:rPr>
              <a:t>票据，收益凭证等业务，降低交易成本，杜绝凭证伪造</a:t>
            </a:r>
            <a:endParaRPr lang="en-US" altLang="zh-CN" sz="1400" dirty="0">
              <a:latin typeface="微软雅黑"/>
              <a:ea typeface="微软雅黑"/>
              <a:cs typeface="微软雅黑"/>
            </a:endParaRPr>
          </a:p>
          <a:p>
            <a:pPr>
              <a:lnSpc>
                <a:spcPct val="150000"/>
              </a:lnSpc>
            </a:pPr>
            <a:endParaRPr lang="en-US" altLang="zh-CN" sz="600" dirty="0">
              <a:latin typeface="微软雅黑"/>
              <a:ea typeface="微软雅黑"/>
              <a:cs typeface="微软雅黑"/>
            </a:endParaRPr>
          </a:p>
          <a:p>
            <a:pPr>
              <a:lnSpc>
                <a:spcPct val="150000"/>
              </a:lnSpc>
            </a:pPr>
            <a:endParaRPr lang="en-US" altLang="zh-CN" sz="1400" dirty="0" smtClean="0">
              <a:latin typeface="微软雅黑"/>
              <a:ea typeface="微软雅黑"/>
              <a:cs typeface="微软雅黑"/>
            </a:endParaRPr>
          </a:p>
        </p:txBody>
      </p:sp>
      <p:sp>
        <p:nvSpPr>
          <p:cNvPr id="32" name="标题 1"/>
          <p:cNvSpPr txBox="1">
            <a:spLocks/>
          </p:cNvSpPr>
          <p:nvPr/>
        </p:nvSpPr>
        <p:spPr bwMode="auto">
          <a:xfrm>
            <a:off x="1603341" y="260742"/>
            <a:ext cx="6292859" cy="52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smtClean="0">
                <a:solidFill>
                  <a:srgbClr val="393A3B"/>
                </a:solidFill>
                <a:latin typeface="微软雅黑" panose="020B0503020204020204" pitchFamily="34" charset="-122"/>
                <a:ea typeface="微软雅黑" panose="020B0503020204020204" pitchFamily="34" charset="-122"/>
              </a:rPr>
              <a:t>打造中行基于云</a:t>
            </a:r>
            <a:r>
              <a:rPr lang="en-US" altLang="zh-CN" b="1" dirty="0" smtClean="0">
                <a:solidFill>
                  <a:srgbClr val="393A3B"/>
                </a:solidFill>
                <a:latin typeface="微软雅黑" panose="020B0503020204020204" pitchFamily="34" charset="-122"/>
                <a:ea typeface="微软雅黑" panose="020B0503020204020204" pitchFamily="34" charset="-122"/>
              </a:rPr>
              <a:t>-</a:t>
            </a:r>
            <a:r>
              <a:rPr lang="zh-CN" altLang="en-US" b="1" dirty="0" smtClean="0">
                <a:solidFill>
                  <a:srgbClr val="393A3B"/>
                </a:solidFill>
                <a:latin typeface="微软雅黑" panose="020B0503020204020204" pitchFamily="34" charset="-122"/>
                <a:ea typeface="微软雅黑" panose="020B0503020204020204" pitchFamily="34" charset="-122"/>
              </a:rPr>
              <a:t>区块链（</a:t>
            </a:r>
            <a:r>
              <a:rPr lang="en-US" altLang="zh-CN" b="1" dirty="0" smtClean="0">
                <a:solidFill>
                  <a:srgbClr val="393A3B"/>
                </a:solidFill>
                <a:latin typeface="微软雅黑" panose="020B0503020204020204" pitchFamily="34" charset="-122"/>
                <a:ea typeface="微软雅黑" panose="020B0503020204020204" pitchFamily="34" charset="-122"/>
              </a:rPr>
              <a:t>CB</a:t>
            </a:r>
            <a:r>
              <a:rPr lang="zh-CN" altLang="en-US" b="1" dirty="0" smtClean="0">
                <a:solidFill>
                  <a:srgbClr val="393A3B"/>
                </a:solidFill>
                <a:latin typeface="微软雅黑" panose="020B0503020204020204" pitchFamily="34" charset="-122"/>
                <a:ea typeface="微软雅黑" panose="020B0503020204020204" pitchFamily="34" charset="-122"/>
              </a:rPr>
              <a:t>）的基础设施平台</a:t>
            </a:r>
            <a:endParaRPr lang="en-US" altLang="zh-CN" b="1" dirty="0" smtClean="0">
              <a:solidFill>
                <a:srgbClr val="393A3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8253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3352" y="260648"/>
            <a:ext cx="3262432"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中国银行项目应用层面</a:t>
            </a:r>
            <a:endParaRPr lang="en-US" altLang="zh-CN" sz="2400" b="1" dirty="0" smtClean="0">
              <a:solidFill>
                <a:srgbClr val="FFFFFF"/>
              </a:solidFill>
              <a:latin typeface="微软雅黑"/>
              <a:ea typeface="微软雅黑"/>
              <a:cs typeface="微软雅黑"/>
            </a:endParaRPr>
          </a:p>
        </p:txBody>
      </p:sp>
      <p:sp>
        <p:nvSpPr>
          <p:cNvPr id="11" name="标题 1"/>
          <p:cNvSpPr txBox="1">
            <a:spLocks/>
          </p:cNvSpPr>
          <p:nvPr/>
        </p:nvSpPr>
        <p:spPr bwMode="auto">
          <a:xfrm>
            <a:off x="3707408" y="260648"/>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区块链电子钱包</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12" name="矩形 11"/>
          <p:cNvSpPr/>
          <p:nvPr/>
        </p:nvSpPr>
        <p:spPr>
          <a:xfrm>
            <a:off x="695402" y="980728"/>
            <a:ext cx="10729193" cy="1938992"/>
          </a:xfrm>
          <a:prstGeom prst="rect">
            <a:avLst/>
          </a:prstGeom>
          <a:ln>
            <a:solidFill>
              <a:srgbClr val="C00000">
                <a:alpha val="46000"/>
              </a:srgbClr>
            </a:solidFill>
          </a:ln>
        </p:spPr>
        <p:txBody>
          <a:bodyPr wrap="square">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支持</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公益</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中行</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平台，增强了公益</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中行的支付功能</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；支持党建平台党费缴纳。</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进一步</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丰富电子钱包功能：在已投产的充值、提现等功能基础上，加入社交功能，</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为行内员工提供安全可靠的沟通交流平台</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；加入生物识别功能，</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优化用户体验</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；加入商户用户，尝试构建良好的生态环境，</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提升使用黏性</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p>
        </p:txBody>
      </p:sp>
      <p:grpSp>
        <p:nvGrpSpPr>
          <p:cNvPr id="13" name="组合 5"/>
          <p:cNvGrpSpPr/>
          <p:nvPr/>
        </p:nvGrpSpPr>
        <p:grpSpPr>
          <a:xfrm>
            <a:off x="2207568" y="3501008"/>
            <a:ext cx="6768752" cy="2304729"/>
            <a:chOff x="983432" y="4076598"/>
            <a:chExt cx="6768752" cy="2304729"/>
          </a:xfrm>
        </p:grpSpPr>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4076598"/>
              <a:ext cx="2999674" cy="2279752"/>
            </a:xfrm>
            <a:prstGeom prst="rect">
              <a:avLst/>
            </a:prstGeom>
          </p:spPr>
        </p:pic>
        <p:sp>
          <p:nvSpPr>
            <p:cNvPr id="15" name="圆角矩形 14"/>
            <p:cNvSpPr/>
            <p:nvPr/>
          </p:nvSpPr>
          <p:spPr>
            <a:xfrm>
              <a:off x="4055114" y="4076598"/>
              <a:ext cx="3697070" cy="576063"/>
            </a:xfrm>
            <a:prstGeom prst="roundRect">
              <a:avLst/>
            </a:prstGeom>
            <a:noFill/>
            <a:ln>
              <a:solidFill>
                <a:schemeClr val="accent1">
                  <a:shade val="50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393A3B"/>
                  </a:solidFill>
                  <a:latin typeface="微软雅黑" panose="020B0503020204020204" pitchFamily="34" charset="-122"/>
                  <a:ea typeface="微软雅黑" panose="020B0503020204020204" pitchFamily="34" charset="-122"/>
                </a:rPr>
                <a:t>支付</a:t>
              </a:r>
              <a:r>
                <a:rPr lang="zh-CN" altLang="en-US" sz="1600" dirty="0" smtClean="0">
                  <a:solidFill>
                    <a:srgbClr val="393A3B"/>
                  </a:solidFill>
                  <a:latin typeface="微软雅黑" panose="020B0503020204020204" pitchFamily="34" charset="-122"/>
                  <a:ea typeface="微软雅黑" panose="020B0503020204020204" pitchFamily="34" charset="-122"/>
                </a:rPr>
                <a:t>类功能：充值、提现、发红包</a:t>
              </a:r>
              <a:r>
                <a:rPr lang="en-US" altLang="zh-CN" sz="1600" dirty="0" smtClean="0">
                  <a:solidFill>
                    <a:srgbClr val="393A3B"/>
                  </a:solidFill>
                  <a:latin typeface="微软雅黑" panose="020B0503020204020204" pitchFamily="34" charset="-122"/>
                  <a:ea typeface="微软雅黑" panose="020B0503020204020204" pitchFamily="34" charset="-122"/>
                </a:rPr>
                <a:t>…</a:t>
              </a:r>
              <a:endParaRPr lang="zh-CN" altLang="en-US" sz="1600" dirty="0">
                <a:solidFill>
                  <a:srgbClr val="393A3B"/>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4055114" y="4653136"/>
              <a:ext cx="3697070" cy="576063"/>
            </a:xfrm>
            <a:prstGeom prst="roundRect">
              <a:avLst/>
            </a:prstGeom>
            <a:noFill/>
            <a:ln>
              <a:solidFill>
                <a:schemeClr val="accent1">
                  <a:shade val="50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393A3B"/>
                  </a:solidFill>
                  <a:latin typeface="微软雅黑" panose="020B0503020204020204" pitchFamily="34" charset="-122"/>
                  <a:ea typeface="微软雅黑" panose="020B0503020204020204" pitchFamily="34" charset="-122"/>
                </a:rPr>
                <a:t>社交类功能：朋友圈、短信、</a:t>
              </a:r>
              <a:r>
                <a:rPr lang="zh-CN" altLang="en-US" sz="1600" dirty="0" smtClean="0">
                  <a:solidFill>
                    <a:srgbClr val="393A3B"/>
                  </a:solidFill>
                  <a:latin typeface="微软雅黑" panose="020B0503020204020204" pitchFamily="34" charset="-122"/>
                  <a:ea typeface="微软雅黑" panose="020B0503020204020204" pitchFamily="34" charset="-122"/>
                </a:rPr>
                <a:t>语音</a:t>
              </a:r>
              <a:r>
                <a:rPr lang="en-US" altLang="zh-CN" sz="1600" dirty="0">
                  <a:solidFill>
                    <a:srgbClr val="393A3B"/>
                  </a:solidFill>
                  <a:latin typeface="微软雅黑" panose="020B0503020204020204" pitchFamily="34" charset="-122"/>
                  <a:ea typeface="微软雅黑" panose="020B0503020204020204" pitchFamily="34" charset="-122"/>
                </a:rPr>
                <a:t>…</a:t>
              </a:r>
              <a:endParaRPr lang="zh-CN" altLang="en-US" sz="1600" dirty="0">
                <a:solidFill>
                  <a:srgbClr val="393A3B"/>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4055114" y="5229200"/>
              <a:ext cx="3697070" cy="576063"/>
            </a:xfrm>
            <a:prstGeom prst="roundRect">
              <a:avLst/>
            </a:prstGeom>
            <a:noFill/>
            <a:ln>
              <a:solidFill>
                <a:schemeClr val="accent1">
                  <a:shade val="50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smtClean="0">
                  <a:solidFill>
                    <a:srgbClr val="393A3B"/>
                  </a:solidFill>
                  <a:latin typeface="微软雅黑" panose="020B0503020204020204" pitchFamily="34" charset="-122"/>
                  <a:ea typeface="微软雅黑" panose="020B0503020204020204" pitchFamily="34" charset="-122"/>
                </a:rPr>
                <a:t>生态圈功能：</a:t>
              </a:r>
              <a:r>
                <a:rPr lang="en-US" altLang="zh-CN" sz="1600" dirty="0" smtClean="0">
                  <a:solidFill>
                    <a:srgbClr val="393A3B"/>
                  </a:solidFill>
                  <a:latin typeface="微软雅黑" panose="020B0503020204020204" pitchFamily="34" charset="-122"/>
                  <a:ea typeface="微软雅黑" panose="020B0503020204020204" pitchFamily="34" charset="-122"/>
                </a:rPr>
                <a:t>B2C</a:t>
              </a:r>
              <a:r>
                <a:rPr lang="zh-CN" altLang="en-US" sz="1600" dirty="0" smtClean="0">
                  <a:solidFill>
                    <a:srgbClr val="393A3B"/>
                  </a:solidFill>
                  <a:latin typeface="微软雅黑" panose="020B0503020204020204" pitchFamily="34" charset="-122"/>
                  <a:ea typeface="微软雅黑" panose="020B0503020204020204" pitchFamily="34" charset="-122"/>
                </a:rPr>
                <a:t>、</a:t>
              </a:r>
              <a:r>
                <a:rPr lang="en-US" altLang="zh-CN" sz="1600" dirty="0" smtClean="0">
                  <a:solidFill>
                    <a:srgbClr val="393A3B"/>
                  </a:solidFill>
                  <a:latin typeface="微软雅黑" panose="020B0503020204020204" pitchFamily="34" charset="-122"/>
                  <a:ea typeface="微软雅黑" panose="020B0503020204020204" pitchFamily="34" charset="-122"/>
                </a:rPr>
                <a:t>C2C</a:t>
              </a:r>
              <a:r>
                <a:rPr lang="en-US" altLang="zh-CN" sz="1600" dirty="0">
                  <a:solidFill>
                    <a:srgbClr val="393A3B"/>
                  </a:solidFill>
                  <a:latin typeface="微软雅黑" panose="020B0503020204020204" pitchFamily="34" charset="-122"/>
                  <a:ea typeface="微软雅黑" panose="020B0503020204020204" pitchFamily="34" charset="-122"/>
                </a:rPr>
                <a:t> …</a:t>
              </a:r>
              <a:endParaRPr lang="zh-CN" altLang="en-US" sz="1600" dirty="0">
                <a:solidFill>
                  <a:srgbClr val="393A3B"/>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4055114" y="5805264"/>
              <a:ext cx="3697070" cy="576063"/>
            </a:xfrm>
            <a:prstGeom prst="roundRect">
              <a:avLst/>
            </a:prstGeom>
            <a:noFill/>
            <a:ln>
              <a:solidFill>
                <a:schemeClr val="accent1">
                  <a:shade val="50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smtClean="0">
                  <a:solidFill>
                    <a:srgbClr val="393A3B"/>
                  </a:solidFill>
                  <a:latin typeface="微软雅黑" panose="020B0503020204020204" pitchFamily="34" charset="-122"/>
                  <a:ea typeface="微软雅黑" panose="020B0503020204020204" pitchFamily="34" charset="-122"/>
                </a:rPr>
                <a:t>用户体验类功能：生物特征身份识别</a:t>
              </a:r>
              <a:r>
                <a:rPr lang="en-US" altLang="zh-CN" sz="1600" dirty="0">
                  <a:solidFill>
                    <a:srgbClr val="393A3B"/>
                  </a:solidFill>
                  <a:latin typeface="微软雅黑" panose="020B0503020204020204" pitchFamily="34" charset="-122"/>
                  <a:ea typeface="微软雅黑" panose="020B0503020204020204" pitchFamily="34" charset="-122"/>
                </a:rPr>
                <a:t>…</a:t>
              </a:r>
              <a:endParaRPr lang="zh-CN" altLang="en-US" sz="1600" dirty="0">
                <a:solidFill>
                  <a:srgbClr val="393A3B"/>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1327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p:cNvSpPr txBox="1"/>
          <p:nvPr/>
        </p:nvSpPr>
        <p:spPr>
          <a:xfrm>
            <a:off x="361144" y="188640"/>
            <a:ext cx="1415772" cy="461665"/>
          </a:xfrm>
          <a:prstGeom prst="rect">
            <a:avLst/>
          </a:prstGeom>
          <a:solidFill>
            <a:srgbClr val="9D000C"/>
          </a:solidFill>
        </p:spPr>
        <p:txBody>
          <a:bodyPr wrap="none" rtlCol="0">
            <a:spAutoFit/>
          </a:bodyPr>
          <a:lstStyle/>
          <a:p>
            <a:r>
              <a:rPr lang="zh-CN" altLang="en-US" sz="2400" b="1" dirty="0" smtClean="0">
                <a:solidFill>
                  <a:schemeClr val="bg1"/>
                </a:solidFill>
                <a:latin typeface="微软雅黑"/>
                <a:ea typeface="微软雅黑"/>
                <a:cs typeface="微软雅黑"/>
              </a:rPr>
              <a:t>创新应用</a:t>
            </a:r>
            <a:endParaRPr lang="en-US" altLang="zh-CN" sz="2400" b="1" dirty="0" smtClean="0">
              <a:solidFill>
                <a:schemeClr val="bg1"/>
              </a:solidFill>
              <a:latin typeface="微软雅黑"/>
              <a:ea typeface="微软雅黑"/>
              <a:cs typeface="微软雅黑"/>
            </a:endParaRPr>
          </a:p>
        </p:txBody>
      </p:sp>
      <p:sp>
        <p:nvSpPr>
          <p:cNvPr id="70" name="矩形 69"/>
          <p:cNvSpPr/>
          <p:nvPr/>
        </p:nvSpPr>
        <p:spPr>
          <a:xfrm>
            <a:off x="1919536" y="188640"/>
            <a:ext cx="3570208" cy="461665"/>
          </a:xfrm>
          <a:prstGeom prst="rect">
            <a:avLst/>
          </a:prstGeom>
        </p:spPr>
        <p:txBody>
          <a:bodyPr wrap="none">
            <a:spAutoFit/>
          </a:bodyPr>
          <a:lstStyle/>
          <a:p>
            <a:r>
              <a:rPr lang="zh-CN" altLang="en-US" sz="2400" b="1" dirty="0" smtClean="0">
                <a:solidFill>
                  <a:srgbClr val="393A3B"/>
                </a:solidFill>
                <a:latin typeface="微软雅黑" panose="020B0503020204020204" pitchFamily="34" charset="-122"/>
                <a:ea typeface="微软雅黑" panose="020B0503020204020204" pitchFamily="34" charset="-122"/>
              </a:rPr>
              <a:t>区块链电子钱包对接应用</a:t>
            </a:r>
            <a:endParaRPr lang="zh-CN" altLang="en-US" sz="2400" b="1" dirty="0">
              <a:solidFill>
                <a:srgbClr val="393A3B"/>
              </a:solidFill>
              <a:latin typeface="微软雅黑" panose="020B0503020204020204" pitchFamily="34" charset="-122"/>
              <a:ea typeface="微软雅黑" panose="020B0503020204020204" pitchFamily="34" charset="-122"/>
            </a:endParaRPr>
          </a:p>
        </p:txBody>
      </p:sp>
      <p:sp>
        <p:nvSpPr>
          <p:cNvPr id="8" name="幻灯片编号占位符 1"/>
          <p:cNvSpPr txBox="1">
            <a:spLocks/>
          </p:cNvSpPr>
          <p:nvPr/>
        </p:nvSpPr>
        <p:spPr>
          <a:xfrm>
            <a:off x="9033050" y="6400692"/>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dirty="0"/>
              <a:t>4</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9816" y="1124744"/>
            <a:ext cx="1819882" cy="3235346"/>
          </a:xfrm>
          <a:prstGeom prst="rect">
            <a:avLst/>
          </a:prstGeom>
          <a:ln>
            <a:solidFill>
              <a:schemeClr val="bg1">
                <a:lumMod val="65000"/>
              </a:schemeClr>
            </a:solid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9871" y="1015034"/>
            <a:ext cx="1706086" cy="3033042"/>
          </a:xfrm>
          <a:prstGeom prst="rect">
            <a:avLst/>
          </a:prstGeom>
          <a:ln>
            <a:solidFill>
              <a:schemeClr val="bg1">
                <a:lumMod val="65000"/>
              </a:schemeClr>
            </a:solidFill>
          </a:ln>
        </p:spPr>
      </p:pic>
      <p:sp>
        <p:nvSpPr>
          <p:cNvPr id="7" name="Rounded Rectangle 11"/>
          <p:cNvSpPr>
            <a:spLocks noChangeAspect="1"/>
          </p:cNvSpPr>
          <p:nvPr/>
        </p:nvSpPr>
        <p:spPr>
          <a:xfrm>
            <a:off x="1096145" y="1774127"/>
            <a:ext cx="625190" cy="625832"/>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lnSpc>
                <a:spcPct val="120000"/>
              </a:lnSpc>
            </a:pPr>
            <a:endParaRPr lang="en-US" sz="15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 Placeholder 7"/>
          <p:cNvSpPr txBox="1">
            <a:spLocks/>
          </p:cNvSpPr>
          <p:nvPr/>
        </p:nvSpPr>
        <p:spPr>
          <a:xfrm>
            <a:off x="1155695" y="1853400"/>
            <a:ext cx="506090" cy="417677"/>
          </a:xfrm>
          <a:prstGeom prst="rect">
            <a:avLst/>
          </a:prstGeom>
        </p:spPr>
        <p:txBody>
          <a:bodyPr vert="horz" lIns="0" tIns="85534" rIns="0" bIns="8553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b="0" dirty="0">
                <a:latin typeface="Arial" panose="020B0604020202020204" pitchFamily="34" charset="0"/>
                <a:ea typeface="微软雅黑" panose="020B0503020204020204" pitchFamily="34" charset="-122"/>
                <a:sym typeface="Arial" panose="020B0604020202020204" pitchFamily="34" charset="0"/>
              </a:rPr>
              <a:t>01</a:t>
            </a:r>
          </a:p>
        </p:txBody>
      </p:sp>
      <p:sp>
        <p:nvSpPr>
          <p:cNvPr id="10" name="Text Placeholder 7"/>
          <p:cNvSpPr txBox="1">
            <a:spLocks/>
          </p:cNvSpPr>
          <p:nvPr/>
        </p:nvSpPr>
        <p:spPr>
          <a:xfrm>
            <a:off x="1957138" y="2870826"/>
            <a:ext cx="8162680" cy="480515"/>
          </a:xfrm>
          <a:prstGeom prst="rect">
            <a:avLst/>
          </a:prstGeom>
        </p:spPr>
        <p:txBody>
          <a:bodyPr vert="horz" wrap="square" lIns="0" tIns="85534" rIns="0" bIns="85534"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2000" b="0" dirty="0" smtClean="0">
                <a:solidFill>
                  <a:schemeClr val="tx1"/>
                </a:solidFill>
                <a:latin typeface="Microsoft YaHei" charset="-122"/>
                <a:ea typeface="Microsoft YaHei" charset="-122"/>
                <a:cs typeface="Microsoft YaHei" charset="-122"/>
              </a:rPr>
              <a:t>公益中国</a:t>
            </a:r>
            <a:endParaRPr lang="en-US" altLang="zh-CN" sz="2000" b="0" dirty="0">
              <a:solidFill>
                <a:schemeClr val="tx1"/>
              </a:solidFill>
              <a:latin typeface="Microsoft YaHei" charset="-122"/>
              <a:ea typeface="Microsoft YaHei" charset="-122"/>
              <a:cs typeface="Microsoft YaHei" charset="-122"/>
            </a:endParaRPr>
          </a:p>
        </p:txBody>
      </p:sp>
      <p:sp>
        <p:nvSpPr>
          <p:cNvPr id="11" name="Rounded Rectangle 23"/>
          <p:cNvSpPr>
            <a:spLocks noChangeAspect="1"/>
          </p:cNvSpPr>
          <p:nvPr/>
        </p:nvSpPr>
        <p:spPr>
          <a:xfrm>
            <a:off x="1096145" y="2870826"/>
            <a:ext cx="625190" cy="625832"/>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lnSpc>
                <a:spcPct val="120000"/>
              </a:lnSpc>
            </a:pPr>
            <a:endParaRPr lang="en-US" sz="15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 Placeholder 7"/>
          <p:cNvSpPr txBox="1">
            <a:spLocks/>
          </p:cNvSpPr>
          <p:nvPr/>
        </p:nvSpPr>
        <p:spPr>
          <a:xfrm>
            <a:off x="1155695" y="2950100"/>
            <a:ext cx="506090" cy="417677"/>
          </a:xfrm>
          <a:prstGeom prst="rect">
            <a:avLst/>
          </a:prstGeom>
        </p:spPr>
        <p:txBody>
          <a:bodyPr vert="horz" lIns="0" tIns="85534" rIns="0" bIns="8553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b="0" dirty="0">
                <a:latin typeface="Arial" panose="020B0604020202020204" pitchFamily="34" charset="0"/>
                <a:ea typeface="微软雅黑" panose="020B0503020204020204" pitchFamily="34" charset="-122"/>
                <a:sym typeface="Arial" panose="020B0604020202020204" pitchFamily="34" charset="0"/>
              </a:rPr>
              <a:t>02</a:t>
            </a:r>
          </a:p>
        </p:txBody>
      </p:sp>
      <p:sp>
        <p:nvSpPr>
          <p:cNvPr id="13" name="Text Placeholder 7"/>
          <p:cNvSpPr txBox="1">
            <a:spLocks/>
          </p:cNvSpPr>
          <p:nvPr/>
        </p:nvSpPr>
        <p:spPr>
          <a:xfrm>
            <a:off x="1957138" y="1774127"/>
            <a:ext cx="8162680" cy="480515"/>
          </a:xfrm>
          <a:prstGeom prst="rect">
            <a:avLst/>
          </a:prstGeom>
        </p:spPr>
        <p:txBody>
          <a:bodyPr vert="horz" wrap="square" lIns="0" tIns="85534" rIns="0" bIns="85534"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0" dirty="0" smtClean="0">
                <a:solidFill>
                  <a:schemeClr val="tx1"/>
                </a:solidFill>
                <a:latin typeface="Microsoft YaHei" charset="-122"/>
                <a:ea typeface="Microsoft YaHei" charset="-122"/>
                <a:cs typeface="Microsoft YaHei" charset="-122"/>
              </a:rPr>
              <a:t>复兴壹号</a:t>
            </a:r>
            <a:endParaRPr lang="zh-CN" altLang="zh-CN" sz="2000" b="0" dirty="0">
              <a:solidFill>
                <a:schemeClr val="tx1"/>
              </a:solidFill>
              <a:latin typeface="Microsoft YaHei" charset="-122"/>
              <a:ea typeface="Microsoft YaHei" charset="-122"/>
              <a:cs typeface="Microsoft YaHei" charset="-122"/>
            </a:endParaRPr>
          </a:p>
        </p:txBody>
      </p:sp>
      <p:sp>
        <p:nvSpPr>
          <p:cNvPr id="14" name="Text Placeholder 7"/>
          <p:cNvSpPr txBox="1">
            <a:spLocks/>
          </p:cNvSpPr>
          <p:nvPr/>
        </p:nvSpPr>
        <p:spPr>
          <a:xfrm>
            <a:off x="1957138" y="4048076"/>
            <a:ext cx="8162680" cy="480515"/>
          </a:xfrm>
          <a:prstGeom prst="rect">
            <a:avLst/>
          </a:prstGeom>
        </p:spPr>
        <p:txBody>
          <a:bodyPr vert="horz" wrap="square" lIns="0" tIns="85534" rIns="0" bIns="85534"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2000" b="0" dirty="0" smtClean="0">
                <a:solidFill>
                  <a:schemeClr val="tx1"/>
                </a:solidFill>
                <a:latin typeface="Microsoft YaHei" charset="-122"/>
                <a:ea typeface="Microsoft YaHei" charset="-122"/>
                <a:cs typeface="Microsoft YaHei" charset="-122"/>
              </a:rPr>
              <a:t>中银社交平台</a:t>
            </a:r>
            <a:endParaRPr lang="en-US" altLang="zh-CN" sz="2000" b="0" dirty="0">
              <a:solidFill>
                <a:schemeClr val="tx1"/>
              </a:solidFill>
              <a:latin typeface="Microsoft YaHei" charset="-122"/>
              <a:ea typeface="Microsoft YaHei" charset="-122"/>
              <a:cs typeface="Microsoft YaHei" charset="-122"/>
            </a:endParaRPr>
          </a:p>
        </p:txBody>
      </p:sp>
      <p:sp>
        <p:nvSpPr>
          <p:cNvPr id="15" name="Rounded Rectangle 23"/>
          <p:cNvSpPr>
            <a:spLocks noChangeAspect="1"/>
          </p:cNvSpPr>
          <p:nvPr/>
        </p:nvSpPr>
        <p:spPr>
          <a:xfrm>
            <a:off x="1096145" y="4040569"/>
            <a:ext cx="625190" cy="625832"/>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lnSpc>
                <a:spcPct val="120000"/>
              </a:lnSpc>
            </a:pPr>
            <a:endParaRPr lang="en-US" sz="15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Placeholder 7"/>
          <p:cNvSpPr txBox="1">
            <a:spLocks/>
          </p:cNvSpPr>
          <p:nvPr/>
        </p:nvSpPr>
        <p:spPr>
          <a:xfrm>
            <a:off x="1155695" y="4119843"/>
            <a:ext cx="506090" cy="417677"/>
          </a:xfrm>
          <a:prstGeom prst="rect">
            <a:avLst/>
          </a:prstGeom>
        </p:spPr>
        <p:txBody>
          <a:bodyPr vert="horz" lIns="0" tIns="85534" rIns="0" bIns="8553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b="0" dirty="0" smtClean="0">
                <a:latin typeface="Arial" panose="020B0604020202020204" pitchFamily="34" charset="0"/>
                <a:ea typeface="微软雅黑" panose="020B0503020204020204" pitchFamily="34" charset="-122"/>
                <a:sym typeface="Arial" panose="020B0604020202020204" pitchFamily="34" charset="0"/>
              </a:rPr>
              <a:t>0</a:t>
            </a:r>
            <a:r>
              <a:rPr lang="en-US" altLang="zh-CN" sz="1500" b="0" dirty="0" smtClean="0">
                <a:latin typeface="Arial" panose="020B0604020202020204" pitchFamily="34" charset="0"/>
                <a:ea typeface="微软雅黑" panose="020B0503020204020204" pitchFamily="34" charset="-122"/>
                <a:sym typeface="Arial" panose="020B0604020202020204" pitchFamily="34" charset="0"/>
              </a:rPr>
              <a:t>3</a:t>
            </a:r>
            <a:endParaRPr lang="es-ES_tradnl" sz="1500" b="0" dirty="0">
              <a:latin typeface="Arial" panose="020B0604020202020204" pitchFamily="34" charset="0"/>
              <a:ea typeface="微软雅黑" panose="020B0503020204020204" pitchFamily="34" charset="-122"/>
              <a:sym typeface="Arial" panose="020B0604020202020204" pitchFamily="34" charset="0"/>
            </a:endParaRP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5304" y="965745"/>
            <a:ext cx="1851631" cy="2610663"/>
          </a:xfrm>
          <a:prstGeom prst="rect">
            <a:avLst/>
          </a:prstGeom>
          <a:ln>
            <a:solidFill>
              <a:schemeClr val="bg1">
                <a:lumMod val="85000"/>
              </a:schemeClr>
            </a:solidFill>
          </a:ln>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7755" y="3647705"/>
            <a:ext cx="1828800" cy="2574892"/>
          </a:xfrm>
          <a:prstGeom prst="rect">
            <a:avLst/>
          </a:prstGeom>
          <a:ln>
            <a:solidFill>
              <a:schemeClr val="bg1">
                <a:lumMod val="85000"/>
              </a:schemeClr>
            </a:solidFill>
          </a:ln>
        </p:spPr>
      </p:pic>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9816" y="2867471"/>
            <a:ext cx="1643861" cy="2922420"/>
          </a:xfrm>
          <a:prstGeom prst="rect">
            <a:avLst/>
          </a:prstGeom>
          <a:ln>
            <a:solidFill>
              <a:schemeClr val="bg1">
                <a:lumMod val="65000"/>
              </a:schemeClr>
            </a:solidFill>
          </a:ln>
        </p:spPr>
      </p:pic>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1781" y="2014384"/>
            <a:ext cx="1759503" cy="3128005"/>
          </a:xfrm>
          <a:prstGeom prst="rect">
            <a:avLst/>
          </a:prstGeom>
          <a:ln>
            <a:solidFill>
              <a:schemeClr val="bg1">
                <a:lumMod val="65000"/>
              </a:schemeClr>
            </a:solidFill>
          </a:ln>
        </p:spPr>
      </p:pic>
      <p:pic>
        <p:nvPicPr>
          <p:cNvPr id="21" name="图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95003" y="3241100"/>
            <a:ext cx="1643861" cy="2922420"/>
          </a:xfrm>
          <a:prstGeom prst="rect">
            <a:avLst/>
          </a:prstGeom>
        </p:spPr>
      </p:pic>
    </p:spTree>
    <p:extLst>
      <p:ext uri="{BB962C8B-B14F-4D97-AF65-F5344CB8AC3E}">
        <p14:creationId xmlns:p14="http://schemas.microsoft.com/office/powerpoint/2010/main" val="938307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bwMode="auto">
          <a:xfrm>
            <a:off x="5207925" y="188069"/>
            <a:ext cx="49389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客户信息共享 </a:t>
            </a:r>
            <a:r>
              <a:rPr lang="en-US" altLang="zh-CN" sz="2400" b="1" dirty="0" smtClean="0">
                <a:solidFill>
                  <a:srgbClr val="393A3B"/>
                </a:solidFill>
                <a:latin typeface="微软雅黑" panose="020B0503020204020204" pitchFamily="34" charset="-122"/>
                <a:ea typeface="微软雅黑" panose="020B0503020204020204" pitchFamily="34" charset="-122"/>
              </a:rPr>
              <a:t>KYC</a:t>
            </a:r>
          </a:p>
        </p:txBody>
      </p:sp>
      <p:sp>
        <p:nvSpPr>
          <p:cNvPr id="12" name="矩形 11"/>
          <p:cNvSpPr/>
          <p:nvPr/>
        </p:nvSpPr>
        <p:spPr>
          <a:xfrm>
            <a:off x="7076141" y="964153"/>
            <a:ext cx="4899969" cy="1895519"/>
          </a:xfrm>
          <a:prstGeom prst="rect">
            <a:avLst/>
          </a:prstGeom>
          <a:ln>
            <a:noFill/>
          </a:ln>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目前，各家商业银行的客户信息均在内部自行保存，互不联通，形成了一个个“信息孤岛”</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。同</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一客户在多家商业银行申请开户时，需要反复提交同样信息，用于</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完成客户身份验证（</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KYC</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），既影响了客户体验，也造成了资源</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浪费</a:t>
            </a:r>
            <a:endParaRPr lang="en-US" altLang="zh-CN" sz="16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7189035" y="3378126"/>
            <a:ext cx="4767107" cy="2634183"/>
          </a:xfrm>
          <a:prstGeom prst="rect">
            <a:avLst/>
          </a:prstGeom>
          <a:ln>
            <a:noFill/>
          </a:ln>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利用区块链技术与同业实现客户信息共享，可为上述问题提供理想的解决</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方案</a:t>
            </a:r>
          </a:p>
          <a:p>
            <a:pPr marL="800100" lvl="1" indent="-342900">
              <a:lnSpc>
                <a:spcPct val="150000"/>
              </a:lnSpc>
              <a:buFont typeface="Wingdings" panose="05000000000000000000" pitchFamily="2" charset="2"/>
              <a:buChar char="l"/>
            </a:pP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利用加入联盟链各行的核心系统导</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入客户信息，形成创始数据</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块</a:t>
            </a:r>
            <a:endParaRPr lang="en-US" altLang="zh-CN" sz="16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l"/>
            </a:pP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通过</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谈判合作协议邀请同业导入</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数据</a:t>
            </a:r>
            <a:endParaRPr lang="en-US" altLang="zh-CN" sz="16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l"/>
            </a:pP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各</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行数据信息导入后形成联盟链，供各参与联盟的银行在客户开户时进行查询</a:t>
            </a:r>
          </a:p>
        </p:txBody>
      </p:sp>
      <p:sp>
        <p:nvSpPr>
          <p:cNvPr id="14" name="圆角矩形 13"/>
          <p:cNvSpPr/>
          <p:nvPr/>
        </p:nvSpPr>
        <p:spPr>
          <a:xfrm>
            <a:off x="6811588" y="856467"/>
            <a:ext cx="5176995" cy="22328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6921141" y="3310224"/>
            <a:ext cx="5209967" cy="27699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44" y="3225135"/>
            <a:ext cx="6746726" cy="2940169"/>
          </a:xfrm>
          <a:prstGeom prst="rect">
            <a:avLst/>
          </a:prstGeom>
        </p:spPr>
      </p:pic>
      <p:grpSp>
        <p:nvGrpSpPr>
          <p:cNvPr id="17" name="组合 1"/>
          <p:cNvGrpSpPr/>
          <p:nvPr/>
        </p:nvGrpSpPr>
        <p:grpSpPr>
          <a:xfrm>
            <a:off x="610282" y="856467"/>
            <a:ext cx="5668613" cy="1345317"/>
            <a:chOff x="328533" y="5344265"/>
            <a:chExt cx="5668613" cy="1345317"/>
          </a:xfrm>
        </p:grpSpPr>
        <p:pic>
          <p:nvPicPr>
            <p:cNvPr id="18" name="Picture 6" descr="Image result for 三菱东京UFJ银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533" y="5344265"/>
              <a:ext cx="975947" cy="6506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mage result for 瑞穗银行"/>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533" y="6104807"/>
              <a:ext cx="961244" cy="5465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mage result for 三井住友银行"/>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426" y="5709578"/>
              <a:ext cx="1029277" cy="570636"/>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2564330" y="5520031"/>
              <a:ext cx="3432816" cy="1169551"/>
            </a:xfrm>
            <a:prstGeom prst="rect">
              <a:avLst/>
            </a:prstGeom>
            <a:noFill/>
          </p:spPr>
          <p:txBody>
            <a:bodyPr wrap="square" rtlCol="0">
              <a:spAutoFit/>
            </a:bodyPr>
            <a:lstStyle/>
            <a:p>
              <a:r>
                <a:rPr kumimoji="1" lang="zh-CN" altLang="en-US" sz="1400" i="1" dirty="0">
                  <a:solidFill>
                    <a:schemeClr val="tx1">
                      <a:lumMod val="65000"/>
                      <a:lumOff val="35000"/>
                    </a:schemeClr>
                  </a:solidFill>
                  <a:latin typeface="Microsoft YaHei" charset="-122"/>
                  <a:ea typeface="Microsoft YaHei" charset="-122"/>
                  <a:cs typeface="Microsoft YaHei" charset="-122"/>
                </a:rPr>
                <a:t>日本金融服务管理局、三菱东京</a:t>
              </a:r>
              <a:r>
                <a:rPr kumimoji="1" lang="en-US" altLang="zh-CN" sz="1400" i="1" dirty="0">
                  <a:solidFill>
                    <a:schemeClr val="tx1">
                      <a:lumMod val="65000"/>
                      <a:lumOff val="35000"/>
                    </a:schemeClr>
                  </a:solidFill>
                  <a:latin typeface="Microsoft YaHei" charset="-122"/>
                  <a:ea typeface="Microsoft YaHei" charset="-122"/>
                  <a:cs typeface="Microsoft YaHei" charset="-122"/>
                </a:rPr>
                <a:t>UFJ</a:t>
              </a:r>
              <a:r>
                <a:rPr kumimoji="1" lang="zh-CN" altLang="en-US" sz="1400" i="1" dirty="0">
                  <a:solidFill>
                    <a:schemeClr val="tx1">
                      <a:lumMod val="65000"/>
                      <a:lumOff val="35000"/>
                    </a:schemeClr>
                  </a:solidFill>
                  <a:latin typeface="Microsoft YaHei" charset="-122"/>
                  <a:ea typeface="Microsoft YaHei" charset="-122"/>
                  <a:cs typeface="Microsoft YaHei" charset="-122"/>
                </a:rPr>
                <a:t>银行（</a:t>
              </a:r>
              <a:r>
                <a:rPr kumimoji="1" lang="en-US" altLang="zh-CN" sz="1400" i="1" dirty="0">
                  <a:solidFill>
                    <a:schemeClr val="tx1">
                      <a:lumMod val="65000"/>
                      <a:lumOff val="35000"/>
                    </a:schemeClr>
                  </a:solidFill>
                  <a:latin typeface="Microsoft YaHei" charset="-122"/>
                  <a:ea typeface="Microsoft YaHei" charset="-122"/>
                  <a:cs typeface="Microsoft YaHei" charset="-122"/>
                </a:rPr>
                <a:t>MUFJ</a:t>
              </a:r>
              <a:r>
                <a:rPr kumimoji="1" lang="zh-CN" altLang="en-US" sz="1400" i="1" dirty="0">
                  <a:solidFill>
                    <a:schemeClr val="tx1">
                      <a:lumMod val="65000"/>
                      <a:lumOff val="35000"/>
                    </a:schemeClr>
                  </a:solidFill>
                  <a:latin typeface="Microsoft YaHei" charset="-122"/>
                  <a:ea typeface="Microsoft YaHei" charset="-122"/>
                  <a:cs typeface="Microsoft YaHei" charset="-122"/>
                </a:rPr>
                <a:t>）、瑞穗银行和三井住友银行</a:t>
              </a:r>
              <a:r>
                <a:rPr kumimoji="1" lang="en-US" altLang="zh-CN" sz="1400" i="1" dirty="0">
                  <a:solidFill>
                    <a:schemeClr val="tx1">
                      <a:lumMod val="65000"/>
                      <a:lumOff val="35000"/>
                    </a:schemeClr>
                  </a:solidFill>
                  <a:latin typeface="Microsoft YaHei" charset="-122"/>
                  <a:ea typeface="Microsoft YaHei" charset="-122"/>
                  <a:cs typeface="Microsoft YaHei" charset="-122"/>
                </a:rPr>
                <a:t>—</a:t>
              </a:r>
              <a:r>
                <a:rPr kumimoji="1" lang="zh-CN" altLang="en-US" sz="1400" i="1" dirty="0">
                  <a:solidFill>
                    <a:schemeClr val="tx1">
                      <a:lumMod val="65000"/>
                      <a:lumOff val="35000"/>
                    </a:schemeClr>
                  </a:solidFill>
                  <a:latin typeface="Microsoft YaHei" charset="-122"/>
                  <a:ea typeface="Microsoft YaHei" charset="-122"/>
                  <a:cs typeface="Microsoft YaHei" charset="-122"/>
                </a:rPr>
                <a:t>日本三大行正在开发一种由区块链推动的平台，将使日本客户能够在多家银行和金融机构之间即时共享个人信息</a:t>
              </a:r>
              <a:r>
                <a:rPr kumimoji="1" lang="zh-CN" altLang="en-US" sz="1400" i="1" dirty="0" smtClean="0">
                  <a:solidFill>
                    <a:schemeClr val="tx1">
                      <a:lumMod val="65000"/>
                      <a:lumOff val="35000"/>
                    </a:schemeClr>
                  </a:solidFill>
                  <a:latin typeface="Microsoft YaHei" charset="-122"/>
                  <a:ea typeface="Microsoft YaHei" charset="-122"/>
                  <a:cs typeface="Microsoft YaHei" charset="-122"/>
                </a:rPr>
                <a:t>。</a:t>
              </a:r>
              <a:endParaRPr kumimoji="1" lang="zh-CN" altLang="en-US" sz="1400" i="1" dirty="0">
                <a:solidFill>
                  <a:schemeClr val="tx1">
                    <a:lumMod val="65000"/>
                    <a:lumOff val="35000"/>
                  </a:schemeClr>
                </a:solidFill>
                <a:latin typeface="Microsoft YaHei" charset="-122"/>
                <a:ea typeface="Microsoft YaHei" charset="-122"/>
                <a:cs typeface="Microsoft YaHei" charset="-122"/>
              </a:endParaRPr>
            </a:p>
          </p:txBody>
        </p:sp>
      </p:grpSp>
      <p:sp>
        <p:nvSpPr>
          <p:cNvPr id="22" name="Content Placeholder 2"/>
          <p:cNvSpPr txBox="1">
            <a:spLocks/>
          </p:cNvSpPr>
          <p:nvPr/>
        </p:nvSpPr>
        <p:spPr>
          <a:xfrm>
            <a:off x="407368" y="188640"/>
            <a:ext cx="4628190" cy="461665"/>
          </a:xfrm>
          <a:prstGeom prst="rect">
            <a:avLst/>
          </a:prstGeom>
          <a:solidFill>
            <a:srgbClr val="9D000C"/>
          </a:solidFill>
        </p:spPr>
        <p:txBody>
          <a:bodyPr wrap="none" rtlCol="0">
            <a:spAutoFit/>
          </a:bodyPr>
          <a:lstStyle>
            <a:defPPr>
              <a:defRPr lang="zh-CN"/>
            </a:defPPr>
            <a:lvl1pPr>
              <a:defRPr sz="2400" b="1">
                <a:solidFill>
                  <a:srgbClr val="FFFFFF"/>
                </a:solidFill>
                <a:latin typeface="微软雅黑"/>
                <a:ea typeface="微软雅黑"/>
                <a:cs typeface="微软雅黑"/>
              </a:defRPr>
            </a:lvl1pPr>
          </a:lstStyle>
          <a:p>
            <a:r>
              <a:rPr lang="zh-CN" altLang="en-US" dirty="0">
                <a:sym typeface="Arial" panose="020B0604020202020204" pitchFamily="34" charset="0"/>
              </a:rPr>
              <a:t>创新应用</a:t>
            </a:r>
            <a:r>
              <a:rPr lang="en-US" altLang="zh-CN" dirty="0" smtClean="0">
                <a:sym typeface="Arial" panose="020B0604020202020204" pitchFamily="34" charset="0"/>
              </a:rPr>
              <a:t>-</a:t>
            </a:r>
            <a:r>
              <a:rPr lang="zh-CN" altLang="en-US" dirty="0" smtClean="0">
                <a:sym typeface="Arial" panose="020B0604020202020204" pitchFamily="34" charset="0"/>
              </a:rPr>
              <a:t>银行间客户信息联盟链</a:t>
            </a:r>
            <a:endParaRPr lang="en-US" dirty="0">
              <a:sym typeface="Arial" panose="020B0604020202020204" pitchFamily="34" charset="0"/>
            </a:endParaRPr>
          </a:p>
        </p:txBody>
      </p:sp>
    </p:spTree>
    <p:extLst>
      <p:ext uri="{BB962C8B-B14F-4D97-AF65-F5344CB8AC3E}">
        <p14:creationId xmlns:p14="http://schemas.microsoft.com/office/powerpoint/2010/main" val="1167161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63351" y="260648"/>
            <a:ext cx="2646878"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北京市金融局项目</a:t>
            </a:r>
            <a:endParaRPr lang="en-US" altLang="zh-CN" sz="2400" b="1" dirty="0" smtClean="0">
              <a:solidFill>
                <a:srgbClr val="FFFFFF"/>
              </a:solidFill>
              <a:latin typeface="微软雅黑"/>
              <a:ea typeface="微软雅黑"/>
              <a:cs typeface="微软雅黑"/>
            </a:endParaRPr>
          </a:p>
        </p:txBody>
      </p:sp>
      <p:sp>
        <p:nvSpPr>
          <p:cNvPr id="14" name="标题 1"/>
          <p:cNvSpPr txBox="1">
            <a:spLocks/>
          </p:cNvSpPr>
          <p:nvPr/>
        </p:nvSpPr>
        <p:spPr bwMode="auto">
          <a:xfrm>
            <a:off x="3452900" y="260650"/>
            <a:ext cx="6972436" cy="43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393A3B"/>
                </a:solidFill>
                <a:latin typeface="微软雅黑" panose="020B0503020204020204" pitchFamily="34" charset="-122"/>
                <a:ea typeface="微软雅黑" panose="020B0503020204020204" pitchFamily="34" charset="-122"/>
              </a:rPr>
              <a:t>网</a:t>
            </a:r>
            <a:r>
              <a:rPr lang="zh-CN" altLang="en-US" sz="2400" b="1" dirty="0" smtClean="0">
                <a:solidFill>
                  <a:srgbClr val="393A3B"/>
                </a:solidFill>
                <a:latin typeface="微软雅黑" panose="020B0503020204020204" pitchFamily="34" charset="-122"/>
                <a:ea typeface="微软雅黑" panose="020B0503020204020204" pitchFamily="34" charset="-122"/>
              </a:rPr>
              <a:t>贷监管系统</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839416" y="1124744"/>
            <a:ext cx="10741584" cy="4951013"/>
          </a:xfrm>
          <a:prstGeom prst="rect">
            <a:avLst/>
          </a:prstGeom>
        </p:spPr>
      </p:pic>
    </p:spTree>
    <p:extLst>
      <p:ext uri="{BB962C8B-B14F-4D97-AF65-F5344CB8AC3E}">
        <p14:creationId xmlns:p14="http://schemas.microsoft.com/office/powerpoint/2010/main" val="1363328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编号占位符 1"/>
          <p:cNvSpPr txBox="1">
            <a:spLocks/>
          </p:cNvSpPr>
          <p:nvPr/>
        </p:nvSpPr>
        <p:spPr>
          <a:xfrm>
            <a:off x="9033050" y="6400692"/>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dirty="0"/>
              <a:t>4</a:t>
            </a:r>
            <a:endParaRPr lang="zh-CN" altLang="en-US" dirty="0"/>
          </a:p>
        </p:txBody>
      </p:sp>
      <p:sp>
        <p:nvSpPr>
          <p:cNvPr id="11" name="文本框 10"/>
          <p:cNvSpPr txBox="1"/>
          <p:nvPr/>
        </p:nvSpPr>
        <p:spPr>
          <a:xfrm>
            <a:off x="263351" y="260648"/>
            <a:ext cx="2646878"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北京市金融局项目</a:t>
            </a:r>
            <a:endParaRPr lang="en-US" altLang="zh-CN" sz="2400" b="1" dirty="0" smtClean="0">
              <a:solidFill>
                <a:srgbClr val="FFFFFF"/>
              </a:solidFill>
              <a:latin typeface="微软雅黑"/>
              <a:ea typeface="微软雅黑"/>
              <a:cs typeface="微软雅黑"/>
            </a:endParaRPr>
          </a:p>
        </p:txBody>
      </p:sp>
      <p:sp>
        <p:nvSpPr>
          <p:cNvPr id="12" name="标题 1"/>
          <p:cNvSpPr txBox="1">
            <a:spLocks/>
          </p:cNvSpPr>
          <p:nvPr/>
        </p:nvSpPr>
        <p:spPr bwMode="auto">
          <a:xfrm>
            <a:off x="3452900" y="260650"/>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393A3B"/>
                </a:solidFill>
                <a:latin typeface="微软雅黑" panose="020B0503020204020204" pitchFamily="34" charset="-122"/>
                <a:ea typeface="微软雅黑" panose="020B0503020204020204" pitchFamily="34" charset="-122"/>
              </a:rPr>
              <a:t>网</a:t>
            </a:r>
            <a:r>
              <a:rPr lang="zh-CN" altLang="en-US" sz="2400" b="1" dirty="0" smtClean="0">
                <a:solidFill>
                  <a:srgbClr val="393A3B"/>
                </a:solidFill>
                <a:latin typeface="微软雅黑" panose="020B0503020204020204" pitchFamily="34" charset="-122"/>
                <a:ea typeface="微软雅黑" panose="020B0503020204020204" pitchFamily="34" charset="-122"/>
              </a:rPr>
              <a:t>贷监管系统</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13" name="以政策法规为依据，以真实交易数据为基础，以大数据为辅助，通过对数据的分析建模，客观的显示出企业的交易行为和经营状况，从而实现动态、穿透、自动、智能化的互联网金融监测管理。"/>
          <p:cNvSpPr/>
          <p:nvPr/>
        </p:nvSpPr>
        <p:spPr>
          <a:xfrm>
            <a:off x="5265009" y="2005786"/>
            <a:ext cx="6469791" cy="2908489"/>
          </a:xfrm>
          <a:prstGeom prst="rect">
            <a:avLst/>
          </a:prstGeom>
          <a:ln w="12700">
            <a:miter lim="400000"/>
          </a:ln>
        </p:spPr>
        <p:txBody>
          <a:bodyPr wrap="square" lIns="0" tIns="0" rIns="0" bIns="0">
            <a:spAutoFit/>
          </a:bodyPr>
          <a:lstStyle>
            <a:lvl1pPr algn="just" defTabSz="1828800">
              <a:lnSpc>
                <a:spcPts val="5300"/>
              </a:lnSpc>
              <a:spcBef>
                <a:spcPts val="3000"/>
              </a:spcBef>
              <a:defRPr sz="3600">
                <a:solidFill>
                  <a:srgbClr val="929BA4"/>
                </a:solidFill>
                <a:latin typeface="PingFang SC Semibold"/>
                <a:ea typeface="PingFang SC Semibold"/>
                <a:cs typeface="PingFang SC Semibold"/>
                <a:sym typeface="PingFang SC Semibold"/>
              </a:defRPr>
            </a:lvl1pPr>
          </a:lstStyle>
          <a:p>
            <a:pPr>
              <a:lnSpc>
                <a:spcPct val="150000"/>
              </a:lnSpc>
            </a:pPr>
            <a:r>
              <a:rPr sz="1800" dirty="0" err="1">
                <a:latin typeface="微软雅黑" panose="020B0503020204020204" pitchFamily="34" charset="-122"/>
                <a:ea typeface="微软雅黑" panose="020B0503020204020204" pitchFamily="34" charset="-122"/>
              </a:rPr>
              <a:t>抓住金融科技的金融本质，把金融科技所涉及的金融业务，按照其功能</a:t>
            </a:r>
            <a:r>
              <a:rPr lang="zh-CN" sz="1800" dirty="0">
                <a:latin typeface="微软雅黑" panose="020B0503020204020204" pitchFamily="34" charset="-122"/>
                <a:ea typeface="微软雅黑" panose="020B0503020204020204" pitchFamily="34" charset="-122"/>
              </a:rPr>
              <a:t>进行</a:t>
            </a:r>
            <a:r>
              <a:rPr sz="1800" dirty="0" err="1">
                <a:latin typeface="微软雅黑" panose="020B0503020204020204" pitchFamily="34" charset="-122"/>
                <a:ea typeface="微软雅黑" panose="020B0503020204020204" pitchFamily="34" charset="-122"/>
              </a:rPr>
              <a:t>金融监管。对于具有强创新力的</a:t>
            </a:r>
            <a:r>
              <a:rPr lang="zh-CN" sz="1800" dirty="0">
                <a:latin typeface="微软雅黑" panose="020B0503020204020204" pitchFamily="34" charset="-122"/>
                <a:ea typeface="微软雅黑" panose="020B0503020204020204" pitchFamily="34" charset="-122"/>
              </a:rPr>
              <a:t>互联网</a:t>
            </a:r>
            <a:r>
              <a:rPr sz="1800" dirty="0" err="1">
                <a:latin typeface="微软雅黑" panose="020B0503020204020204" pitchFamily="34" charset="-122"/>
                <a:ea typeface="微软雅黑" panose="020B0503020204020204" pitchFamily="34" charset="-122"/>
              </a:rPr>
              <a:t>金融公司，偏严的监管</a:t>
            </a:r>
            <a:r>
              <a:rPr lang="zh-CN" sz="1800" dirty="0">
                <a:latin typeface="微软雅黑" panose="020B0503020204020204" pitchFamily="34" charset="-122"/>
                <a:ea typeface="微软雅黑" panose="020B0503020204020204" pitchFamily="34" charset="-122"/>
              </a:rPr>
              <a:t>有利于</a:t>
            </a:r>
            <a:r>
              <a:rPr sz="1800" dirty="0" err="1">
                <a:latin typeface="微软雅黑" panose="020B0503020204020204" pitchFamily="34" charset="-122"/>
                <a:ea typeface="微软雅黑" panose="020B0503020204020204" pitchFamily="34" charset="-122"/>
              </a:rPr>
              <a:t>防控风险。以政策法规为依据，以真实交易数据为基础，以</a:t>
            </a:r>
            <a:r>
              <a:rPr lang="zh-CN" sz="1800" dirty="0">
                <a:latin typeface="微软雅黑" panose="020B0503020204020204" pitchFamily="34" charset="-122"/>
                <a:ea typeface="微软雅黑" panose="020B0503020204020204" pitchFamily="34" charset="-122"/>
              </a:rPr>
              <a:t>区块链、云计算、</a:t>
            </a:r>
            <a:r>
              <a:rPr sz="1800" dirty="0" err="1">
                <a:latin typeface="微软雅黑" panose="020B0503020204020204" pitchFamily="34" charset="-122"/>
                <a:ea typeface="微软雅黑" panose="020B0503020204020204" pitchFamily="34" charset="-122"/>
              </a:rPr>
              <a:t>大数据</a:t>
            </a:r>
            <a:r>
              <a:rPr lang="zh-CN" sz="1800" dirty="0">
                <a:latin typeface="微软雅黑" panose="020B0503020204020204" pitchFamily="34" charset="-122"/>
                <a:ea typeface="微软雅黑" panose="020B0503020204020204" pitchFamily="34" charset="-122"/>
              </a:rPr>
              <a:t>、人工智能技术为支撑</a:t>
            </a:r>
            <a:r>
              <a:rPr sz="1800" dirty="0">
                <a:latin typeface="微软雅黑" panose="020B0503020204020204" pitchFamily="34" charset="-122"/>
                <a:ea typeface="微软雅黑" panose="020B0503020204020204" pitchFamily="34" charset="-122"/>
              </a:rPr>
              <a:t>，</a:t>
            </a:r>
            <a:r>
              <a:rPr sz="1800" dirty="0" err="1">
                <a:latin typeface="微软雅黑" panose="020B0503020204020204" pitchFamily="34" charset="-122"/>
                <a:ea typeface="微软雅黑" panose="020B0503020204020204" pitchFamily="34" charset="-122"/>
              </a:rPr>
              <a:t>通过对数据的分析建模，客观的显示出</a:t>
            </a:r>
            <a:r>
              <a:rPr lang="zh-CN" sz="1800" dirty="0">
                <a:latin typeface="微软雅黑" panose="020B0503020204020204" pitchFamily="34" charset="-122"/>
                <a:ea typeface="微软雅黑" panose="020B0503020204020204" pitchFamily="34" charset="-122"/>
              </a:rPr>
              <a:t>网络借贷</a:t>
            </a:r>
            <a:r>
              <a:rPr sz="1800" dirty="0" err="1">
                <a:latin typeface="微软雅黑" panose="020B0503020204020204" pitchFamily="34" charset="-122"/>
                <a:ea typeface="微软雅黑" panose="020B0503020204020204" pitchFamily="34" charset="-122"/>
              </a:rPr>
              <a:t>交易行为和</a:t>
            </a:r>
            <a:r>
              <a:rPr lang="zh-CN" sz="1800" dirty="0">
                <a:latin typeface="微软雅黑" panose="020B0503020204020204" pitchFamily="34" charset="-122"/>
                <a:ea typeface="微软雅黑" panose="020B0503020204020204" pitchFamily="34" charset="-122"/>
              </a:rPr>
              <a:t>网贷企业的</a:t>
            </a:r>
            <a:r>
              <a:rPr sz="1800" dirty="0" err="1">
                <a:latin typeface="微软雅黑" panose="020B0503020204020204" pitchFamily="34" charset="-122"/>
                <a:ea typeface="微软雅黑" panose="020B0503020204020204" pitchFamily="34" charset="-122"/>
              </a:rPr>
              <a:t>经营状况</a:t>
            </a:r>
            <a:r>
              <a:rPr lang="zh-CN" sz="1800" dirty="0">
                <a:latin typeface="微软雅黑" panose="020B0503020204020204" pitchFamily="34" charset="-122"/>
                <a:ea typeface="微软雅黑" panose="020B0503020204020204" pitchFamily="34" charset="-122"/>
              </a:rPr>
              <a:t>、风险状况、信用状况。</a:t>
            </a:r>
            <a:r>
              <a:rPr sz="1800" dirty="0" err="1">
                <a:latin typeface="微软雅黑" panose="020B0503020204020204" pitchFamily="34" charset="-122"/>
                <a:ea typeface="微软雅黑" panose="020B0503020204020204" pitchFamily="34" charset="-122"/>
              </a:rPr>
              <a:t>从而实现动态、穿透、自动、智能化的互联网金融监测管理</a:t>
            </a:r>
            <a:r>
              <a:rPr sz="1800" dirty="0">
                <a:latin typeface="微软雅黑" panose="020B0503020204020204" pitchFamily="34" charset="-122"/>
                <a:ea typeface="微软雅黑" panose="020B0503020204020204" pitchFamily="34" charset="-122"/>
              </a:rPr>
              <a:t>。</a:t>
            </a:r>
          </a:p>
        </p:txBody>
      </p:sp>
      <p:sp>
        <p:nvSpPr>
          <p:cNvPr id="14" name="动态"/>
          <p:cNvSpPr/>
          <p:nvPr/>
        </p:nvSpPr>
        <p:spPr>
          <a:xfrm flipH="1">
            <a:off x="356258" y="1467703"/>
            <a:ext cx="3644241" cy="369332"/>
          </a:xfrm>
          <a:prstGeom prst="rect">
            <a:avLst/>
          </a:prstGeom>
          <a:noFill/>
          <a:ln w="12700" cap="flat">
            <a:noFill/>
            <a:miter lim="400000"/>
          </a:ln>
          <a:effectLst/>
        </p:spPr>
        <p:txBody>
          <a:bodyPr wrap="square" lIns="0" tIns="0" rIns="0" bIns="0" numCol="1" anchor="ctr">
            <a:spAutoFit/>
          </a:bodyPr>
          <a:lstStyle>
            <a:lvl1pPr algn="l" defTabSz="1828800">
              <a:defRPr sz="5200" b="1" cap="all" spc="150">
                <a:solidFill>
                  <a:srgbClr val="50A5EB"/>
                </a:solidFill>
                <a:latin typeface="+mj-lt"/>
                <a:ea typeface="+mj-ea"/>
                <a:cs typeface="+mj-cs"/>
                <a:sym typeface="Helvetica"/>
              </a:defRPr>
            </a:lvl1pPr>
          </a:lstStyle>
          <a:p>
            <a:pPr>
              <a:defRPr sz="3600" b="0" cap="none" spc="0">
                <a:latin typeface="Calibri" panose="020F0502020204030204"/>
                <a:ea typeface="Calibri" panose="020F0502020204030204"/>
                <a:cs typeface="Calibri" panose="020F0502020204030204"/>
                <a:sym typeface="Calibri" panose="020F0502020204030204"/>
              </a:defRPr>
            </a:pPr>
            <a:r>
              <a:rPr sz="2400" b="1" cap="all" spc="150" dirty="0" err="1" smtClean="0">
                <a:latin typeface="+mj-lt"/>
                <a:ea typeface="+mj-ea"/>
                <a:cs typeface="+mj-cs"/>
                <a:sym typeface="Helvetica"/>
              </a:rPr>
              <a:t>动态</a:t>
            </a:r>
            <a:r>
              <a:rPr lang="en-US" sz="2400" b="1" cap="all" spc="150" dirty="0" smtClean="0">
                <a:latin typeface="+mj-lt"/>
                <a:ea typeface="+mj-ea"/>
                <a:cs typeface="+mj-cs"/>
                <a:sym typeface="Helvetica"/>
              </a:rPr>
              <a:t> </a:t>
            </a:r>
            <a:r>
              <a:rPr lang="zh-CN" altLang="en-US" sz="2400" b="1" cap="all" spc="150" dirty="0" smtClean="0">
                <a:latin typeface="+mj-lt"/>
                <a:ea typeface="+mj-ea"/>
                <a:cs typeface="+mj-cs"/>
                <a:sym typeface="Helvetica"/>
              </a:rPr>
              <a:t>穿透 自动 智能</a:t>
            </a:r>
            <a:endParaRPr sz="2400" b="1" cap="all" spc="150" dirty="0">
              <a:latin typeface="+mj-lt"/>
              <a:ea typeface="+mj-ea"/>
              <a:cs typeface="+mj-cs"/>
              <a:sym typeface="Helvetica"/>
            </a:endParaRPr>
          </a:p>
        </p:txBody>
      </p:sp>
      <p:pic>
        <p:nvPicPr>
          <p:cNvPr id="15" name="13_big_data.jpg" descr="13_big_data.jpg"/>
          <p:cNvPicPr>
            <a:picLocks noChangeAspect="1"/>
          </p:cNvPicPr>
          <p:nvPr/>
        </p:nvPicPr>
        <p:blipFill>
          <a:blip r:embed="rId2" cstate="print"/>
          <a:srcRect t="3675" b="2705"/>
          <a:stretch>
            <a:fillRect/>
          </a:stretch>
        </p:blipFill>
        <p:spPr>
          <a:xfrm>
            <a:off x="356258" y="2009636"/>
            <a:ext cx="4697332" cy="2638564"/>
          </a:xfrm>
          <a:prstGeom prst="rect">
            <a:avLst/>
          </a:prstGeom>
          <a:ln w="12700">
            <a:miter lim="400000"/>
            <a:headEnd/>
            <a:tailEnd/>
          </a:ln>
        </p:spPr>
      </p:pic>
      <p:sp>
        <p:nvSpPr>
          <p:cNvPr id="16" name="矩形 15"/>
          <p:cNvSpPr/>
          <p:nvPr/>
        </p:nvSpPr>
        <p:spPr>
          <a:xfrm>
            <a:off x="263351" y="925770"/>
            <a:ext cx="3570208" cy="461665"/>
          </a:xfrm>
          <a:prstGeom prst="rect">
            <a:avLst/>
          </a:prstGeom>
        </p:spPr>
        <p:txBody>
          <a:bodyPr wrap="none">
            <a:spAutoFit/>
          </a:bodyPr>
          <a:lstStyle/>
          <a:p>
            <a:r>
              <a:rPr lang="zh-CN" altLang="zh-CN" sz="2400" b="1" dirty="0"/>
              <a:t>互联网金融监管指导思想</a:t>
            </a:r>
          </a:p>
        </p:txBody>
      </p:sp>
    </p:spTree>
    <p:extLst>
      <p:ext uri="{BB962C8B-B14F-4D97-AF65-F5344CB8AC3E}">
        <p14:creationId xmlns:p14="http://schemas.microsoft.com/office/powerpoint/2010/main" val="1967170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407" y="4012505"/>
            <a:ext cx="4366249" cy="1979579"/>
          </a:xfrm>
          <a:prstGeom prst="rect">
            <a:avLst/>
          </a:prstGeom>
        </p:spPr>
      </p:pic>
      <p:grpSp>
        <p:nvGrpSpPr>
          <p:cNvPr id="7" name="组合 6"/>
          <p:cNvGrpSpPr/>
          <p:nvPr/>
        </p:nvGrpSpPr>
        <p:grpSpPr>
          <a:xfrm>
            <a:off x="1368557" y="1484784"/>
            <a:ext cx="6263244" cy="719932"/>
            <a:chOff x="1769207" y="1705231"/>
            <a:chExt cx="6263244" cy="719932"/>
          </a:xfrm>
        </p:grpSpPr>
        <p:sp>
          <p:nvSpPr>
            <p:cNvPr id="3" name="矩形 2"/>
            <p:cNvSpPr/>
            <p:nvPr/>
          </p:nvSpPr>
          <p:spPr bwMode="auto">
            <a:xfrm>
              <a:off x="1847364" y="1705231"/>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sp>
          <p:nvSpPr>
            <p:cNvPr id="5" name="矩形 4"/>
            <p:cNvSpPr/>
            <p:nvPr/>
          </p:nvSpPr>
          <p:spPr>
            <a:xfrm>
              <a:off x="1769207" y="1748978"/>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rgbClr val="C00000"/>
                  </a:solidFill>
                  <a:effectLst>
                    <a:outerShdw blurRad="63500" dir="3600000" algn="tl" rotWithShape="0">
                      <a:srgbClr val="000000">
                        <a:alpha val="70000"/>
                      </a:srgbClr>
                    </a:outerShdw>
                  </a:effectLst>
                  <a:latin typeface="Arial Black" pitchFamily="34" charset="0"/>
                </a:rPr>
                <a:t>1</a:t>
              </a:r>
              <a:endParaRPr lang="zh-CN" altLang="en-US" sz="3600" dirty="0">
                <a:ln w="18415" cmpd="sng">
                  <a:solidFill>
                    <a:srgbClr val="C00000"/>
                  </a:solidFill>
                  <a:prstDash val="solid"/>
                </a:ln>
                <a:solidFill>
                  <a:srgbClr val="C00000"/>
                </a:solidFill>
                <a:effectLst>
                  <a:outerShdw blurRad="63500" dir="3600000" algn="tl" rotWithShape="0">
                    <a:srgbClr val="000000">
                      <a:alpha val="70000"/>
                    </a:srgbClr>
                  </a:outerShdw>
                </a:effectLst>
                <a:latin typeface="Arial Black" pitchFamily="34" charset="0"/>
              </a:endParaRPr>
            </a:p>
          </p:txBody>
        </p:sp>
        <p:sp>
          <p:nvSpPr>
            <p:cNvPr id="6" name="TextBox 5"/>
            <p:cNvSpPr txBox="1"/>
            <p:nvPr/>
          </p:nvSpPr>
          <p:spPr>
            <a:xfrm>
              <a:off x="3734480" y="1808747"/>
              <a:ext cx="4297971" cy="461665"/>
            </a:xfrm>
            <a:prstGeom prst="rect">
              <a:avLst/>
            </a:prstGeom>
            <a:noFill/>
          </p:spPr>
          <p:txBody>
            <a:bodyPr wrap="none" rtlCol="0">
              <a:spAutoFit/>
            </a:bodyPr>
            <a:lstStyle/>
            <a:p>
              <a:r>
                <a:rPr lang="zh-CN" altLang="en-US" sz="2400" b="1" dirty="0">
                  <a:solidFill>
                    <a:srgbClr val="9D000C"/>
                  </a:solidFill>
                  <a:latin typeface="微软雅黑" pitchFamily="34" charset="-122"/>
                  <a:ea typeface="微软雅黑" pitchFamily="34" charset="-122"/>
                </a:rPr>
                <a:t>第一部分   </a:t>
              </a:r>
              <a:r>
                <a:rPr lang="zh-CN" altLang="en-US" sz="2400" b="1" dirty="0" smtClean="0">
                  <a:solidFill>
                    <a:srgbClr val="9D000C"/>
                  </a:solidFill>
                  <a:latin typeface="微软雅黑" pitchFamily="34" charset="-122"/>
                  <a:ea typeface="微软雅黑" pitchFamily="34" charset="-122"/>
                </a:rPr>
                <a:t>区块链</a:t>
              </a:r>
              <a:r>
                <a:rPr lang="en-US" altLang="zh-CN" sz="2400" b="1" dirty="0" smtClean="0">
                  <a:solidFill>
                    <a:srgbClr val="9D000C"/>
                  </a:solidFill>
                  <a:latin typeface="微软雅黑" pitchFamily="34" charset="-122"/>
                  <a:ea typeface="微软雅黑" pitchFamily="34" charset="-122"/>
                </a:rPr>
                <a:t>/</a:t>
              </a:r>
              <a:r>
                <a:rPr lang="zh-CN" altLang="en-US" sz="2400" b="1" dirty="0" smtClean="0">
                  <a:solidFill>
                    <a:srgbClr val="9D000C"/>
                  </a:solidFill>
                  <a:latin typeface="微软雅黑" pitchFamily="34" charset="-122"/>
                  <a:ea typeface="微软雅黑" pitchFamily="34" charset="-122"/>
                </a:rPr>
                <a:t>联盟链技术</a:t>
              </a:r>
              <a:endParaRPr lang="zh-CN" altLang="en-US" sz="2400" b="1" dirty="0">
                <a:solidFill>
                  <a:srgbClr val="9D000C"/>
                </a:solidFill>
                <a:latin typeface="微软雅黑" pitchFamily="34" charset="-122"/>
                <a:ea typeface="微软雅黑" pitchFamily="34" charset="-122"/>
              </a:endParaRPr>
            </a:p>
          </p:txBody>
        </p:sp>
      </p:grpSp>
      <p:grpSp>
        <p:nvGrpSpPr>
          <p:cNvPr id="2" name="组合 1"/>
          <p:cNvGrpSpPr/>
          <p:nvPr/>
        </p:nvGrpSpPr>
        <p:grpSpPr>
          <a:xfrm>
            <a:off x="1368559" y="2564904"/>
            <a:ext cx="6425154" cy="719932"/>
            <a:chOff x="1769207" y="2633015"/>
            <a:chExt cx="6425154" cy="719932"/>
          </a:xfrm>
        </p:grpSpPr>
        <p:sp>
          <p:nvSpPr>
            <p:cNvPr id="11" name="矩形 10"/>
            <p:cNvSpPr/>
            <p:nvPr/>
          </p:nvSpPr>
          <p:spPr>
            <a:xfrm>
              <a:off x="1769207" y="2670820"/>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rPr>
                <a:t>2</a:t>
              </a:r>
              <a:endParaRPr lang="zh-CN" altLang="en-US"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endParaRPr>
            </a:p>
          </p:txBody>
        </p:sp>
        <p:sp>
          <p:nvSpPr>
            <p:cNvPr id="12" name="TextBox 11"/>
            <p:cNvSpPr txBox="1"/>
            <p:nvPr/>
          </p:nvSpPr>
          <p:spPr>
            <a:xfrm>
              <a:off x="3734486" y="2730589"/>
              <a:ext cx="4459875" cy="461665"/>
            </a:xfrm>
            <a:prstGeom prst="rect">
              <a:avLst/>
            </a:prstGeom>
            <a:noFill/>
          </p:spPr>
          <p:txBody>
            <a:bodyPr wrap="none" rtlCol="0">
              <a:spAutoFit/>
            </a:bodyPr>
            <a:lstStyle/>
            <a:p>
              <a:r>
                <a:rPr lang="zh-CN" altLang="en-US" sz="2400" b="1" dirty="0">
                  <a:solidFill>
                    <a:srgbClr val="393A3B"/>
                  </a:solidFill>
                  <a:latin typeface="微软雅黑" pitchFamily="34" charset="-122"/>
                  <a:ea typeface="微软雅黑" pitchFamily="34" charset="-122"/>
                </a:rPr>
                <a:t>第二</a:t>
              </a:r>
              <a:r>
                <a:rPr lang="zh-CN" altLang="en-US" sz="2400" b="1" dirty="0" smtClean="0">
                  <a:solidFill>
                    <a:srgbClr val="393A3B"/>
                  </a:solidFill>
                  <a:latin typeface="微软雅黑" pitchFamily="34" charset="-122"/>
                  <a:ea typeface="微软雅黑" pitchFamily="34" charset="-122"/>
                </a:rPr>
                <a:t>部分   阿尔山金融科技公司</a:t>
              </a:r>
              <a:endParaRPr lang="zh-CN" altLang="en-US" sz="2400" b="1" dirty="0">
                <a:solidFill>
                  <a:srgbClr val="393A3B"/>
                </a:solidFill>
                <a:latin typeface="微软雅黑" pitchFamily="34" charset="-122"/>
                <a:ea typeface="微软雅黑" pitchFamily="34" charset="-122"/>
              </a:endParaRPr>
            </a:p>
          </p:txBody>
        </p:sp>
        <p:sp>
          <p:nvSpPr>
            <p:cNvPr id="18" name="矩形 17"/>
            <p:cNvSpPr/>
            <p:nvPr/>
          </p:nvSpPr>
          <p:spPr bwMode="auto">
            <a:xfrm>
              <a:off x="1866543" y="2633015"/>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grpSp>
        <p:nvGrpSpPr>
          <p:cNvPr id="4" name="组合 3"/>
          <p:cNvGrpSpPr/>
          <p:nvPr/>
        </p:nvGrpSpPr>
        <p:grpSpPr>
          <a:xfrm>
            <a:off x="1368559" y="3645024"/>
            <a:ext cx="5809598" cy="719932"/>
            <a:chOff x="1769207" y="3587186"/>
            <a:chExt cx="5809599" cy="719932"/>
          </a:xfrm>
        </p:grpSpPr>
        <p:sp>
          <p:nvSpPr>
            <p:cNvPr id="13" name="矩形 12"/>
            <p:cNvSpPr/>
            <p:nvPr/>
          </p:nvSpPr>
          <p:spPr>
            <a:xfrm>
              <a:off x="1769207" y="3634135"/>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rPr>
                <a:t>3</a:t>
              </a:r>
              <a:endParaRPr lang="zh-CN" altLang="en-US"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endParaRPr>
            </a:p>
          </p:txBody>
        </p:sp>
        <p:sp>
          <p:nvSpPr>
            <p:cNvPr id="14" name="TextBox 13"/>
            <p:cNvSpPr txBox="1"/>
            <p:nvPr/>
          </p:nvSpPr>
          <p:spPr>
            <a:xfrm>
              <a:off x="3734483" y="3684759"/>
              <a:ext cx="3844323" cy="461665"/>
            </a:xfrm>
            <a:prstGeom prst="rect">
              <a:avLst/>
            </a:prstGeom>
            <a:noFill/>
          </p:spPr>
          <p:txBody>
            <a:bodyPr wrap="none" rtlCol="0">
              <a:spAutoFit/>
            </a:bodyPr>
            <a:lstStyle/>
            <a:p>
              <a:r>
                <a:rPr lang="zh-CN" altLang="en-US" sz="2400" b="1" dirty="0">
                  <a:solidFill>
                    <a:srgbClr val="393A3B"/>
                  </a:solidFill>
                  <a:latin typeface="微软雅黑" pitchFamily="34" charset="-122"/>
                  <a:ea typeface="微软雅黑" pitchFamily="34" charset="-122"/>
                </a:rPr>
                <a:t>第三部分   </a:t>
              </a:r>
              <a:r>
                <a:rPr lang="zh-CN" altLang="en-US" sz="2400" b="1" dirty="0" smtClean="0">
                  <a:solidFill>
                    <a:srgbClr val="393A3B"/>
                  </a:solidFill>
                  <a:latin typeface="微软雅黑" pitchFamily="34" charset="-122"/>
                  <a:ea typeface="微软雅黑" pitchFamily="34" charset="-122"/>
                </a:rPr>
                <a:t>区块链应用项目</a:t>
              </a:r>
              <a:endParaRPr lang="zh-CN" altLang="en-US" sz="2400" b="1" dirty="0">
                <a:solidFill>
                  <a:srgbClr val="393A3B"/>
                </a:solidFill>
                <a:latin typeface="微软雅黑" pitchFamily="34" charset="-122"/>
                <a:ea typeface="微软雅黑" pitchFamily="34" charset="-122"/>
              </a:endParaRPr>
            </a:p>
          </p:txBody>
        </p:sp>
        <p:sp>
          <p:nvSpPr>
            <p:cNvPr id="15" name="矩形 14"/>
            <p:cNvSpPr/>
            <p:nvPr/>
          </p:nvSpPr>
          <p:spPr bwMode="auto">
            <a:xfrm>
              <a:off x="1866543" y="3587186"/>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sp>
        <p:nvSpPr>
          <p:cNvPr id="24" name="文本框 5"/>
          <p:cNvSpPr txBox="1"/>
          <p:nvPr/>
        </p:nvSpPr>
        <p:spPr>
          <a:xfrm>
            <a:off x="191344" y="188641"/>
            <a:ext cx="1152128" cy="461665"/>
          </a:xfrm>
          <a:prstGeom prst="rect">
            <a:avLst/>
          </a:prstGeom>
          <a:solidFill>
            <a:srgbClr val="9D000C"/>
          </a:solidFill>
        </p:spPr>
        <p:txBody>
          <a:bodyPr wrap="square" rtlCol="0">
            <a:spAutoFit/>
          </a:bodyPr>
          <a:lstStyle/>
          <a:p>
            <a:pPr algn="ctr"/>
            <a:r>
              <a:rPr lang="zh-CN" altLang="en-US" sz="2400" b="1" dirty="0" smtClean="0">
                <a:solidFill>
                  <a:srgbClr val="FFFFFF"/>
                </a:solidFill>
                <a:latin typeface="微软雅黑"/>
                <a:ea typeface="微软雅黑"/>
                <a:cs typeface="微软雅黑"/>
              </a:rPr>
              <a:t>目 录</a:t>
            </a:r>
            <a:endParaRPr lang="en-US" altLang="zh-CN" sz="2400" b="1" dirty="0" smtClean="0">
              <a:solidFill>
                <a:srgbClr val="FFFFFF"/>
              </a:solidFill>
              <a:latin typeface="微软雅黑"/>
              <a:ea typeface="微软雅黑"/>
              <a:cs typeface="微软雅黑"/>
            </a:endParaRPr>
          </a:p>
        </p:txBody>
      </p:sp>
      <p:sp>
        <p:nvSpPr>
          <p:cNvPr id="16" name="幻灯片编号占位符 1"/>
          <p:cNvSpPr txBox="1">
            <a:spLocks/>
          </p:cNvSpPr>
          <p:nvPr/>
        </p:nvSpPr>
        <p:spPr>
          <a:xfrm>
            <a:off x="9227864" y="6520259"/>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EC5DC288-320C-49C8-8BFA-3A4F704E7D3B}" type="slidenum">
              <a:rPr lang="zh-CN" altLang="en-US" smtClean="0"/>
              <a:pPr>
                <a:defRPr/>
              </a:pPr>
              <a:t>2</a:t>
            </a:fld>
            <a:endParaRPr lang="zh-CN" altLang="en-US" dirty="0"/>
          </a:p>
        </p:txBody>
      </p:sp>
      <p:grpSp>
        <p:nvGrpSpPr>
          <p:cNvPr id="17" name="组合 3"/>
          <p:cNvGrpSpPr/>
          <p:nvPr/>
        </p:nvGrpSpPr>
        <p:grpSpPr>
          <a:xfrm>
            <a:off x="1343472" y="4707897"/>
            <a:ext cx="4886268" cy="719932"/>
            <a:chOff x="1769207" y="3587186"/>
            <a:chExt cx="4886268" cy="719932"/>
          </a:xfrm>
        </p:grpSpPr>
        <p:sp>
          <p:nvSpPr>
            <p:cNvPr id="19" name="矩形 18"/>
            <p:cNvSpPr/>
            <p:nvPr/>
          </p:nvSpPr>
          <p:spPr>
            <a:xfrm>
              <a:off x="1769207" y="3634135"/>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rPr>
                <a:t>4</a:t>
              </a:r>
              <a:endParaRPr lang="zh-CN" altLang="en-US"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endParaRPr>
            </a:p>
          </p:txBody>
        </p:sp>
        <p:sp>
          <p:nvSpPr>
            <p:cNvPr id="20" name="TextBox 13"/>
            <p:cNvSpPr txBox="1"/>
            <p:nvPr/>
          </p:nvSpPr>
          <p:spPr>
            <a:xfrm>
              <a:off x="3734483" y="3684759"/>
              <a:ext cx="2920992" cy="461665"/>
            </a:xfrm>
            <a:prstGeom prst="rect">
              <a:avLst/>
            </a:prstGeom>
            <a:noFill/>
          </p:spPr>
          <p:txBody>
            <a:bodyPr wrap="none" rtlCol="0">
              <a:spAutoFit/>
            </a:bodyPr>
            <a:lstStyle/>
            <a:p>
              <a:r>
                <a:rPr lang="zh-CN" altLang="en-US" sz="2400" b="1" dirty="0" smtClean="0">
                  <a:solidFill>
                    <a:srgbClr val="393A3B"/>
                  </a:solidFill>
                  <a:latin typeface="微软雅黑" pitchFamily="34" charset="-122"/>
                  <a:ea typeface="微软雅黑" pitchFamily="34" charset="-122"/>
                </a:rPr>
                <a:t>第四部分   产研合作</a:t>
              </a:r>
              <a:endParaRPr lang="zh-CN" altLang="en-US" sz="2400" b="1" dirty="0">
                <a:solidFill>
                  <a:srgbClr val="393A3B"/>
                </a:solidFill>
                <a:latin typeface="微软雅黑" pitchFamily="34" charset="-122"/>
                <a:ea typeface="微软雅黑" pitchFamily="34" charset="-122"/>
              </a:endParaRPr>
            </a:p>
          </p:txBody>
        </p:sp>
        <p:sp>
          <p:nvSpPr>
            <p:cNvPr id="21" name="矩形 20"/>
            <p:cNvSpPr/>
            <p:nvPr/>
          </p:nvSpPr>
          <p:spPr bwMode="auto">
            <a:xfrm>
              <a:off x="1866543" y="3587186"/>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spTree>
    <p:extLst>
      <p:ext uri="{BB962C8B-B14F-4D97-AF65-F5344CB8AC3E}">
        <p14:creationId xmlns:p14="http://schemas.microsoft.com/office/powerpoint/2010/main" val="159306859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编号占位符 1"/>
          <p:cNvSpPr txBox="1">
            <a:spLocks/>
          </p:cNvSpPr>
          <p:nvPr/>
        </p:nvSpPr>
        <p:spPr>
          <a:xfrm>
            <a:off x="9033050" y="6400692"/>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dirty="0"/>
              <a:t>4</a:t>
            </a:r>
            <a:endParaRPr lang="zh-CN" altLang="en-US" dirty="0"/>
          </a:p>
        </p:txBody>
      </p:sp>
      <p:sp>
        <p:nvSpPr>
          <p:cNvPr id="7" name="文本框 6"/>
          <p:cNvSpPr txBox="1"/>
          <p:nvPr/>
        </p:nvSpPr>
        <p:spPr>
          <a:xfrm>
            <a:off x="263351" y="260648"/>
            <a:ext cx="2646878"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北京市金融局项目</a:t>
            </a:r>
            <a:endParaRPr lang="en-US" altLang="zh-CN" sz="2400" b="1" dirty="0" smtClean="0">
              <a:solidFill>
                <a:srgbClr val="FFFFFF"/>
              </a:solidFill>
              <a:latin typeface="微软雅黑"/>
              <a:ea typeface="微软雅黑"/>
              <a:cs typeface="微软雅黑"/>
            </a:endParaRPr>
          </a:p>
        </p:txBody>
      </p:sp>
      <p:sp>
        <p:nvSpPr>
          <p:cNvPr id="9" name="标题 1"/>
          <p:cNvSpPr txBox="1">
            <a:spLocks/>
          </p:cNvSpPr>
          <p:nvPr/>
        </p:nvSpPr>
        <p:spPr bwMode="auto">
          <a:xfrm>
            <a:off x="3452900" y="260651"/>
            <a:ext cx="6972436" cy="42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393A3B"/>
                </a:solidFill>
                <a:latin typeface="微软雅黑" panose="020B0503020204020204" pitchFamily="34" charset="-122"/>
                <a:ea typeface="微软雅黑" panose="020B0503020204020204" pitchFamily="34" charset="-122"/>
              </a:rPr>
              <a:t>网</a:t>
            </a:r>
            <a:r>
              <a:rPr lang="zh-CN" altLang="en-US" sz="2400" b="1" dirty="0" smtClean="0">
                <a:solidFill>
                  <a:srgbClr val="393A3B"/>
                </a:solidFill>
                <a:latin typeface="微软雅黑" panose="020B0503020204020204" pitchFamily="34" charset="-122"/>
                <a:ea typeface="微软雅黑" panose="020B0503020204020204" pitchFamily="34" charset="-122"/>
              </a:rPr>
              <a:t>贷监管系统</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9496" y="1124744"/>
            <a:ext cx="9014947" cy="4734989"/>
          </a:xfrm>
          <a:prstGeom prst="rect">
            <a:avLst/>
          </a:prstGeom>
        </p:spPr>
      </p:pic>
    </p:spTree>
    <p:extLst>
      <p:ext uri="{BB962C8B-B14F-4D97-AF65-F5344CB8AC3E}">
        <p14:creationId xmlns:p14="http://schemas.microsoft.com/office/powerpoint/2010/main" val="166739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09620" y="315117"/>
            <a:ext cx="2646878"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北京市金融局项目</a:t>
            </a:r>
            <a:endParaRPr lang="en-US" altLang="zh-CN" sz="2400" b="1" dirty="0" smtClean="0">
              <a:solidFill>
                <a:srgbClr val="FFFFFF"/>
              </a:solidFill>
              <a:latin typeface="微软雅黑"/>
              <a:ea typeface="微软雅黑"/>
              <a:cs typeface="微软雅黑"/>
            </a:endParaRPr>
          </a:p>
        </p:txBody>
      </p:sp>
      <p:sp>
        <p:nvSpPr>
          <p:cNvPr id="9" name="标题 1"/>
          <p:cNvSpPr txBox="1">
            <a:spLocks/>
          </p:cNvSpPr>
          <p:nvPr/>
        </p:nvSpPr>
        <p:spPr bwMode="auto">
          <a:xfrm>
            <a:off x="3499169" y="315119"/>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393A3B"/>
                </a:solidFill>
                <a:latin typeface="微软雅黑" panose="020B0503020204020204" pitchFamily="34" charset="-122"/>
                <a:ea typeface="微软雅黑" panose="020B0503020204020204" pitchFamily="34" charset="-122"/>
              </a:rPr>
              <a:t>网</a:t>
            </a:r>
            <a:r>
              <a:rPr lang="zh-CN" altLang="en-US" sz="2400" b="1" dirty="0" smtClean="0">
                <a:solidFill>
                  <a:srgbClr val="393A3B"/>
                </a:solidFill>
                <a:latin typeface="微软雅黑" panose="020B0503020204020204" pitchFamily="34" charset="-122"/>
                <a:ea typeface="微软雅黑" panose="020B0503020204020204" pitchFamily="34" charset="-122"/>
              </a:rPr>
              <a:t>贷监管系统</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456" y="1196752"/>
            <a:ext cx="9650989" cy="4824536"/>
          </a:xfrm>
          <a:prstGeom prst="rect">
            <a:avLst/>
          </a:prstGeom>
        </p:spPr>
      </p:pic>
    </p:spTree>
    <p:extLst>
      <p:ext uri="{BB962C8B-B14F-4D97-AF65-F5344CB8AC3E}">
        <p14:creationId xmlns:p14="http://schemas.microsoft.com/office/powerpoint/2010/main" val="2069915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编号占位符 1"/>
          <p:cNvSpPr txBox="1">
            <a:spLocks/>
          </p:cNvSpPr>
          <p:nvPr/>
        </p:nvSpPr>
        <p:spPr>
          <a:xfrm>
            <a:off x="9033050" y="6400692"/>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dirty="0"/>
              <a:t>4</a:t>
            </a:r>
            <a:endParaRPr lang="zh-CN" altLang="en-US" dirty="0"/>
          </a:p>
        </p:txBody>
      </p:sp>
      <p:sp>
        <p:nvSpPr>
          <p:cNvPr id="7" name="文本框 6"/>
          <p:cNvSpPr txBox="1"/>
          <p:nvPr/>
        </p:nvSpPr>
        <p:spPr>
          <a:xfrm>
            <a:off x="263351" y="260648"/>
            <a:ext cx="2339102" cy="461665"/>
          </a:xfrm>
          <a:prstGeom prst="rect">
            <a:avLst/>
          </a:prstGeom>
          <a:solidFill>
            <a:srgbClr val="9D000C"/>
          </a:solidFill>
        </p:spPr>
        <p:txBody>
          <a:bodyPr wrap="none" rtlCol="0">
            <a:spAutoFit/>
          </a:bodyPr>
          <a:lstStyle/>
          <a:p>
            <a:r>
              <a:rPr lang="zh-CN" altLang="en-US" sz="2400" b="1" dirty="0">
                <a:solidFill>
                  <a:srgbClr val="FFFFFF"/>
                </a:solidFill>
                <a:latin typeface="微软雅黑"/>
                <a:ea typeface="微软雅黑"/>
                <a:cs typeface="微软雅黑"/>
              </a:rPr>
              <a:t>供应</a:t>
            </a:r>
            <a:r>
              <a:rPr lang="zh-CN" altLang="en-US" sz="2400" b="1" dirty="0" smtClean="0">
                <a:solidFill>
                  <a:srgbClr val="FFFFFF"/>
                </a:solidFill>
                <a:latin typeface="微软雅黑"/>
                <a:ea typeface="微软雅黑"/>
                <a:cs typeface="微软雅黑"/>
              </a:rPr>
              <a:t>链金融项目</a:t>
            </a:r>
            <a:endParaRPr lang="en-US" altLang="zh-CN" sz="2400" b="1" dirty="0" smtClean="0">
              <a:solidFill>
                <a:srgbClr val="FFFFFF"/>
              </a:solidFill>
              <a:latin typeface="微软雅黑"/>
              <a:ea typeface="微软雅黑"/>
              <a:cs typeface="微软雅黑"/>
            </a:endParaRPr>
          </a:p>
        </p:txBody>
      </p:sp>
      <p:sp>
        <p:nvSpPr>
          <p:cNvPr id="9" name="标题 1"/>
          <p:cNvSpPr txBox="1">
            <a:spLocks/>
          </p:cNvSpPr>
          <p:nvPr/>
        </p:nvSpPr>
        <p:spPr bwMode="auto">
          <a:xfrm>
            <a:off x="2783632" y="269666"/>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基于</a:t>
            </a:r>
            <a:r>
              <a:rPr lang="zh-CN" altLang="en-US" sz="2400" b="1" smtClean="0">
                <a:solidFill>
                  <a:srgbClr val="393A3B"/>
                </a:solidFill>
                <a:latin typeface="微软雅黑" panose="020B0503020204020204" pitchFamily="34" charset="-122"/>
                <a:ea typeface="微软雅黑" panose="020B0503020204020204" pitchFamily="34" charset="-122"/>
              </a:rPr>
              <a:t>区块链技术的</a:t>
            </a:r>
            <a:r>
              <a:rPr lang="zh-CN" altLang="en-US" sz="2400" b="1" dirty="0" smtClean="0">
                <a:solidFill>
                  <a:srgbClr val="393A3B"/>
                </a:solidFill>
                <a:latin typeface="微软雅黑" panose="020B0503020204020204" pitchFamily="34" charset="-122"/>
                <a:ea typeface="微软雅黑" panose="020B0503020204020204" pitchFamily="34" charset="-122"/>
              </a:rPr>
              <a:t>供应链金融平台</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745615" y="1979295"/>
            <a:ext cx="8415020" cy="1198880"/>
          </a:xfrm>
          <a:prstGeom prst="rect">
            <a:avLst/>
          </a:prstGeom>
          <a:noFill/>
        </p:spPr>
        <p:txBody>
          <a:bodyPr wrap="square" rtlCol="0">
            <a:spAutoFit/>
          </a:bodyPr>
          <a:lstStyle/>
          <a:p>
            <a:r>
              <a:rPr lang="zh-CN" altLang="en-US"/>
              <a:t>传统逻辑：基于核心企业信用、真实贸易背景。</a:t>
            </a:r>
          </a:p>
          <a:p>
            <a:endParaRPr lang="zh-CN" altLang="en-US"/>
          </a:p>
          <a:p>
            <a:r>
              <a:rPr lang="en-US" altLang="zh-CN"/>
              <a:t>A</a:t>
            </a:r>
            <a:r>
              <a:rPr lang="zh-CN" altLang="en-US"/>
              <a:t>：核心企业不愿参与，不愿占用信用和开放数据</a:t>
            </a:r>
          </a:p>
          <a:p>
            <a:r>
              <a:rPr lang="en-US" altLang="zh-CN"/>
              <a:t>B</a:t>
            </a:r>
            <a:r>
              <a:rPr lang="zh-CN" altLang="en-US"/>
              <a:t>：贸易数据不可信，贸易、仓单造假，交易过程不可追溯</a:t>
            </a:r>
          </a:p>
        </p:txBody>
      </p:sp>
      <p:sp>
        <p:nvSpPr>
          <p:cNvPr id="11" name="文本框 10"/>
          <p:cNvSpPr txBox="1"/>
          <p:nvPr/>
        </p:nvSpPr>
        <p:spPr>
          <a:xfrm>
            <a:off x="1745615" y="3717925"/>
            <a:ext cx="9935845" cy="1753235"/>
          </a:xfrm>
          <a:prstGeom prst="rect">
            <a:avLst/>
          </a:prstGeom>
          <a:noFill/>
        </p:spPr>
        <p:txBody>
          <a:bodyPr wrap="none" rtlCol="0">
            <a:spAutoFit/>
          </a:bodyPr>
          <a:lstStyle/>
          <a:p>
            <a:pPr algn="l"/>
            <a:r>
              <a:rPr lang="zh-CN" altLang="en-US"/>
              <a:t>当前供应链金融几种主要模式及遇到的问题：</a:t>
            </a:r>
          </a:p>
          <a:p>
            <a:pPr algn="l"/>
            <a:endParaRPr lang="zh-CN" altLang="en-US"/>
          </a:p>
          <a:p>
            <a:pPr algn="l"/>
            <a:r>
              <a:rPr lang="en-US" altLang="zh-CN"/>
              <a:t>A</a:t>
            </a:r>
            <a:r>
              <a:rPr lang="zh-CN" altLang="en-US"/>
              <a:t>：核心企业搭建平台，平台无法做大，局限于核心企业信用天花板。</a:t>
            </a:r>
          </a:p>
          <a:p>
            <a:pPr algn="l"/>
            <a:r>
              <a:rPr lang="en-US" altLang="zh-CN"/>
              <a:t>B</a:t>
            </a:r>
            <a:r>
              <a:rPr lang="zh-CN" altLang="en-US"/>
              <a:t>：银行搭建平台 ，供应链上的上下游融资跨行操作困难。</a:t>
            </a:r>
          </a:p>
          <a:p>
            <a:pPr algn="l"/>
            <a:r>
              <a:rPr lang="en-US" altLang="zh-CN"/>
              <a:t>C</a:t>
            </a:r>
            <a:r>
              <a:rPr lang="zh-CN" altLang="en-US">
                <a:sym typeface="+mn-ea"/>
              </a:rPr>
              <a:t>：第三方供应链平台，主要基于</a:t>
            </a:r>
            <a:r>
              <a:rPr lang="en-US" altLang="zh-CN">
                <a:sym typeface="+mn-ea"/>
              </a:rPr>
              <a:t>1+N</a:t>
            </a:r>
            <a:r>
              <a:rPr lang="zh-CN" altLang="en-US">
                <a:sym typeface="+mn-ea"/>
              </a:rPr>
              <a:t>模式，解决一级供应商应收账款融资，尚未开展</a:t>
            </a:r>
            <a:r>
              <a:rPr lang="en-US" altLang="zh-CN">
                <a:sym typeface="+mn-ea"/>
              </a:rPr>
              <a:t>N+N</a:t>
            </a:r>
            <a:r>
              <a:rPr lang="zh-CN" altLang="en-US">
                <a:sym typeface="+mn-ea"/>
              </a:rPr>
              <a:t>模式，</a:t>
            </a:r>
          </a:p>
          <a:p>
            <a:pPr algn="l"/>
            <a:r>
              <a:rPr lang="zh-CN" altLang="en-US">
                <a:sym typeface="+mn-ea"/>
              </a:rPr>
              <a:t>未向二、三级供应商延伸。</a:t>
            </a:r>
            <a:endParaRPr lang="en-US" altLang="zh-CN">
              <a:sym typeface="+mn-ea"/>
            </a:endParaRPr>
          </a:p>
        </p:txBody>
      </p:sp>
      <p:sp>
        <p:nvSpPr>
          <p:cNvPr id="12" name="矩形 11"/>
          <p:cNvSpPr/>
          <p:nvPr/>
        </p:nvSpPr>
        <p:spPr>
          <a:xfrm>
            <a:off x="1745615" y="1070213"/>
            <a:ext cx="3877985" cy="369332"/>
          </a:xfrm>
          <a:prstGeom prst="rect">
            <a:avLst/>
          </a:prstGeom>
        </p:spPr>
        <p:txBody>
          <a:bodyPr wrap="none">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传统供应链金融的核心逻辑及局限性</a:t>
            </a:r>
          </a:p>
        </p:txBody>
      </p:sp>
    </p:spTree>
    <p:extLst>
      <p:ext uri="{BB962C8B-B14F-4D97-AF65-F5344CB8AC3E}">
        <p14:creationId xmlns:p14="http://schemas.microsoft.com/office/powerpoint/2010/main" val="1988967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编号占位符 1"/>
          <p:cNvSpPr txBox="1">
            <a:spLocks/>
          </p:cNvSpPr>
          <p:nvPr/>
        </p:nvSpPr>
        <p:spPr>
          <a:xfrm>
            <a:off x="9033050" y="6400692"/>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dirty="0"/>
              <a:t>4</a:t>
            </a:r>
            <a:endParaRPr lang="zh-CN" altLang="en-US" dirty="0"/>
          </a:p>
        </p:txBody>
      </p:sp>
      <p:sp>
        <p:nvSpPr>
          <p:cNvPr id="7" name="文本框 6"/>
          <p:cNvSpPr txBox="1"/>
          <p:nvPr/>
        </p:nvSpPr>
        <p:spPr>
          <a:xfrm>
            <a:off x="263351" y="260648"/>
            <a:ext cx="2339102" cy="461665"/>
          </a:xfrm>
          <a:prstGeom prst="rect">
            <a:avLst/>
          </a:prstGeom>
          <a:solidFill>
            <a:srgbClr val="9D000C"/>
          </a:solidFill>
        </p:spPr>
        <p:txBody>
          <a:bodyPr wrap="none" rtlCol="0">
            <a:spAutoFit/>
          </a:bodyPr>
          <a:lstStyle/>
          <a:p>
            <a:r>
              <a:rPr lang="zh-CN" altLang="en-US" sz="2400" b="1" dirty="0">
                <a:solidFill>
                  <a:srgbClr val="FFFFFF"/>
                </a:solidFill>
                <a:latin typeface="微软雅黑"/>
                <a:ea typeface="微软雅黑"/>
                <a:cs typeface="微软雅黑"/>
              </a:rPr>
              <a:t>供应</a:t>
            </a:r>
            <a:r>
              <a:rPr lang="zh-CN" altLang="en-US" sz="2400" b="1" dirty="0" smtClean="0">
                <a:solidFill>
                  <a:srgbClr val="FFFFFF"/>
                </a:solidFill>
                <a:latin typeface="微软雅黑"/>
                <a:ea typeface="微软雅黑"/>
                <a:cs typeface="微软雅黑"/>
              </a:rPr>
              <a:t>链金融项目</a:t>
            </a:r>
            <a:endParaRPr lang="en-US" altLang="zh-CN" sz="2400" b="1" dirty="0" smtClean="0">
              <a:solidFill>
                <a:srgbClr val="FFFFFF"/>
              </a:solidFill>
              <a:latin typeface="微软雅黑"/>
              <a:ea typeface="微软雅黑"/>
              <a:cs typeface="微软雅黑"/>
            </a:endParaRPr>
          </a:p>
        </p:txBody>
      </p:sp>
      <p:sp>
        <p:nvSpPr>
          <p:cNvPr id="9" name="标题 1"/>
          <p:cNvSpPr txBox="1">
            <a:spLocks/>
          </p:cNvSpPr>
          <p:nvPr/>
        </p:nvSpPr>
        <p:spPr bwMode="auto">
          <a:xfrm>
            <a:off x="2855640" y="260648"/>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基于</a:t>
            </a:r>
            <a:r>
              <a:rPr lang="zh-CN" altLang="en-US" sz="2400" b="1" smtClean="0">
                <a:solidFill>
                  <a:srgbClr val="393A3B"/>
                </a:solidFill>
                <a:latin typeface="微软雅黑" panose="020B0503020204020204" pitchFamily="34" charset="-122"/>
                <a:ea typeface="微软雅黑" panose="020B0503020204020204" pitchFamily="34" charset="-122"/>
              </a:rPr>
              <a:t>区块链技术的</a:t>
            </a:r>
            <a:r>
              <a:rPr lang="zh-CN" altLang="en-US" sz="2400" b="1" dirty="0" smtClean="0">
                <a:solidFill>
                  <a:srgbClr val="393A3B"/>
                </a:solidFill>
                <a:latin typeface="微软雅黑" panose="020B0503020204020204" pitchFamily="34" charset="-122"/>
                <a:ea typeface="微软雅黑" panose="020B0503020204020204" pitchFamily="34" charset="-122"/>
              </a:rPr>
              <a:t>供应链金融平台</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577398" y="3507867"/>
            <a:ext cx="8527415" cy="2308324"/>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基于区块链技术打造</a:t>
            </a:r>
            <a:r>
              <a:rPr lang="en-US" altLang="zh-CN" dirty="0">
                <a:latin typeface="微软雅黑" panose="020B0503020204020204" pitchFamily="34" charset="-122"/>
                <a:ea typeface="微软雅黑" panose="020B0503020204020204" pitchFamily="34" charset="-122"/>
              </a:rPr>
              <a:t>N+N</a:t>
            </a:r>
            <a:r>
              <a:rPr lang="zh-CN" altLang="en-US" dirty="0">
                <a:latin typeface="微软雅黑" panose="020B0503020204020204" pitchFamily="34" charset="-122"/>
                <a:ea typeface="微软雅黑" panose="020B0503020204020204" pitchFamily="34" charset="-122"/>
              </a:rPr>
              <a:t>网状的供应链金融平台，建立</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个核心企业交叉的延伸信用，基于交易数据及相关大数据支持的信任机制，为解决供应链上中小企业融资难，融资贵的问题，推动金融服务实体经济建立一种新模式。</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sym typeface="+mn-ea"/>
              </a:rPr>
              <a:t>基于区块链技术的</a:t>
            </a:r>
            <a:r>
              <a:rPr lang="en-US" altLang="zh-CN" dirty="0">
                <a:latin typeface="微软雅黑" panose="020B0503020204020204" pitchFamily="34" charset="-122"/>
                <a:ea typeface="微软雅黑" panose="020B0503020204020204" pitchFamily="34" charset="-122"/>
                <a:sym typeface="+mn-ea"/>
              </a:rPr>
              <a:t>N+N</a:t>
            </a:r>
            <a:r>
              <a:rPr lang="zh-CN" altLang="en-US" dirty="0">
                <a:latin typeface="微软雅黑" panose="020B0503020204020204" pitchFamily="34" charset="-122"/>
                <a:ea typeface="微软雅黑" panose="020B0503020204020204" pitchFamily="34" charset="-122"/>
                <a:sym typeface="+mn-ea"/>
              </a:rPr>
              <a:t>供应链金融平台，可以形成网状的供应链圈。在这个圈内</a:t>
            </a:r>
            <a:r>
              <a:rPr lang="zh-CN" altLang="en-US" dirty="0">
                <a:latin typeface="微软雅黑" panose="020B0503020204020204" pitchFamily="34" charset="-122"/>
                <a:ea typeface="微软雅黑" panose="020B0503020204020204" pitchFamily="34" charset="-122"/>
              </a:rPr>
              <a:t>利用可拆可</a:t>
            </a:r>
            <a:r>
              <a:rPr lang="zh-CN" altLang="en-US" dirty="0" smtClean="0">
                <a:latin typeface="微软雅黑" panose="020B0503020204020204" pitchFamily="34" charset="-122"/>
                <a:ea typeface="微软雅黑" panose="020B0503020204020204" pitchFamily="34" charset="-122"/>
              </a:rPr>
              <a:t>合、可持有、可</a:t>
            </a:r>
            <a:r>
              <a:rPr lang="zh-CN" altLang="en-US" dirty="0">
                <a:latin typeface="微软雅黑" panose="020B0503020204020204" pitchFamily="34" charset="-122"/>
                <a:ea typeface="微软雅黑" panose="020B0503020204020204" pitchFamily="34" charset="-122"/>
              </a:rPr>
              <a:t>流转区块链记账凭证方式，实现供应链金融平台的</a:t>
            </a:r>
            <a:r>
              <a:rPr lang="zh-CN" altLang="en-US" dirty="0" smtClean="0">
                <a:latin typeface="微软雅黑" panose="020B0503020204020204" pitchFamily="34" charset="-122"/>
                <a:ea typeface="微软雅黑" panose="020B0503020204020204" pitchFamily="34" charset="-122"/>
              </a:rPr>
              <a:t>流动性和自</a:t>
            </a:r>
            <a:r>
              <a:rPr lang="zh-CN" altLang="en-US" dirty="0">
                <a:latin typeface="微软雅黑" panose="020B0503020204020204" pitchFamily="34" charset="-122"/>
                <a:ea typeface="微软雅黑" panose="020B0503020204020204" pitchFamily="34" charset="-122"/>
              </a:rPr>
              <a:t>偿性。</a:t>
            </a:r>
            <a:endParaRPr lang="en-US" altLang="zh-CN"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577398" y="1200912"/>
            <a:ext cx="8527415" cy="2306955"/>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区块链技术既公开透明，又隐私保护的特征，为核心企业开放数据同时实现数据安全提供了技术保证。</a:t>
            </a:r>
          </a:p>
          <a:p>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区块链技术的多方参与共享，不可篡改的特征，保证了供应链上数据的真实可信，破解了供应链融资信息不对称、不真实的痛点，降低了信用成本。</a:t>
            </a:r>
          </a:p>
          <a:p>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区块链技术时间戳、可追溯的特征，为全程记录和追踪供应链上交易数据提供了技术保障，解决了金融机构难以追踪贸易过程和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找不到票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的难题。</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0625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63351" y="260648"/>
            <a:ext cx="2339102" cy="461665"/>
          </a:xfrm>
          <a:prstGeom prst="rect">
            <a:avLst/>
          </a:prstGeom>
          <a:solidFill>
            <a:srgbClr val="9D000C"/>
          </a:solidFill>
        </p:spPr>
        <p:txBody>
          <a:bodyPr wrap="none" rtlCol="0">
            <a:spAutoFit/>
          </a:bodyPr>
          <a:lstStyle/>
          <a:p>
            <a:r>
              <a:rPr lang="zh-CN" altLang="en-US" sz="2400" b="1" dirty="0">
                <a:solidFill>
                  <a:srgbClr val="FFFFFF"/>
                </a:solidFill>
                <a:latin typeface="微软雅黑"/>
                <a:ea typeface="微软雅黑"/>
                <a:cs typeface="微软雅黑"/>
              </a:rPr>
              <a:t>供应</a:t>
            </a:r>
            <a:r>
              <a:rPr lang="zh-CN" altLang="en-US" sz="2400" b="1" dirty="0" smtClean="0">
                <a:solidFill>
                  <a:srgbClr val="FFFFFF"/>
                </a:solidFill>
                <a:latin typeface="微软雅黑"/>
                <a:ea typeface="微软雅黑"/>
                <a:cs typeface="微软雅黑"/>
              </a:rPr>
              <a:t>链金融项目</a:t>
            </a:r>
            <a:endParaRPr lang="en-US" altLang="zh-CN" sz="2400" b="1" dirty="0" smtClean="0">
              <a:solidFill>
                <a:srgbClr val="FFFFFF"/>
              </a:solidFill>
              <a:latin typeface="微软雅黑"/>
              <a:ea typeface="微软雅黑"/>
              <a:cs typeface="微软雅黑"/>
            </a:endParaRPr>
          </a:p>
        </p:txBody>
      </p:sp>
      <p:sp>
        <p:nvSpPr>
          <p:cNvPr id="9" name="标题 1"/>
          <p:cNvSpPr txBox="1">
            <a:spLocks/>
          </p:cNvSpPr>
          <p:nvPr/>
        </p:nvSpPr>
        <p:spPr bwMode="auto">
          <a:xfrm>
            <a:off x="3452900" y="260650"/>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供应链金融的关键节点</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10" name="矩形 9"/>
          <p:cNvSpPr/>
          <p:nvPr/>
        </p:nvSpPr>
        <p:spPr>
          <a:xfrm>
            <a:off x="136773" y="3769295"/>
            <a:ext cx="714380" cy="2143140"/>
          </a:xfrm>
          <a:prstGeom prst="rect">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上游企业</a:t>
            </a:r>
          </a:p>
        </p:txBody>
      </p:sp>
      <p:sp>
        <p:nvSpPr>
          <p:cNvPr id="11" name="矩形 10"/>
          <p:cNvSpPr/>
          <p:nvPr/>
        </p:nvSpPr>
        <p:spPr>
          <a:xfrm>
            <a:off x="851153" y="3769295"/>
            <a:ext cx="11144328" cy="2143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3208607" y="2054783"/>
            <a:ext cx="1214446" cy="500066"/>
          </a:xfrm>
          <a:prstGeom prst="rect">
            <a:avLst/>
          </a:prstGeom>
          <a:solidFill>
            <a:srgbClr val="FF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采购</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137433" y="2054783"/>
            <a:ext cx="1214446" cy="500066"/>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应付</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7066259" y="2054783"/>
            <a:ext cx="1214446" cy="500066"/>
          </a:xfrm>
          <a:prstGeom prst="rect">
            <a:avLst/>
          </a:prstGeom>
          <a:solidFill>
            <a:srgbClr val="FF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付款</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3208607" y="4483675"/>
            <a:ext cx="1214446" cy="500066"/>
          </a:xfrm>
          <a:prstGeom prst="rect">
            <a:avLst/>
          </a:prstGeom>
          <a:solidFill>
            <a:srgbClr val="FF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销售</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5137433" y="4483675"/>
            <a:ext cx="1214446" cy="500066"/>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应收</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a:xfrm>
            <a:off x="7066259" y="4483675"/>
            <a:ext cx="1214446" cy="500066"/>
          </a:xfrm>
          <a:prstGeom prst="rect">
            <a:avLst/>
          </a:prstGeom>
          <a:solidFill>
            <a:srgbClr val="FF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收款</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 name="直接箭头连接符 107"/>
          <p:cNvCxnSpPr/>
          <p:nvPr/>
        </p:nvCxnSpPr>
        <p:spPr>
          <a:xfrm rot="5400000">
            <a:off x="2851417" y="3519262"/>
            <a:ext cx="1928826"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9" name="直接箭头连接符 114"/>
          <p:cNvCxnSpPr/>
          <p:nvPr/>
        </p:nvCxnSpPr>
        <p:spPr>
          <a:xfrm rot="5400000" flipH="1" flipV="1">
            <a:off x="6709069" y="3519262"/>
            <a:ext cx="1928826"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0" name="直接箭头连接符 118"/>
          <p:cNvCxnSpPr/>
          <p:nvPr/>
        </p:nvCxnSpPr>
        <p:spPr>
          <a:xfrm>
            <a:off x="6351879" y="4733708"/>
            <a:ext cx="714380" cy="1588"/>
          </a:xfrm>
          <a:prstGeom prst="straightConnector1">
            <a:avLst/>
          </a:prstGeom>
          <a:ln>
            <a:prstDash val="dashDot"/>
            <a:tailEnd type="arrow"/>
          </a:ln>
        </p:spPr>
        <p:style>
          <a:lnRef idx="2">
            <a:schemeClr val="accent2"/>
          </a:lnRef>
          <a:fillRef idx="0">
            <a:schemeClr val="accent2"/>
          </a:fillRef>
          <a:effectRef idx="1">
            <a:schemeClr val="accent2"/>
          </a:effectRef>
          <a:fontRef idx="minor">
            <a:schemeClr val="tx1"/>
          </a:fontRef>
        </p:style>
      </p:cxnSp>
      <p:cxnSp>
        <p:nvCxnSpPr>
          <p:cNvPr id="21" name="直接箭头连接符 37"/>
          <p:cNvCxnSpPr/>
          <p:nvPr/>
        </p:nvCxnSpPr>
        <p:spPr>
          <a:xfrm>
            <a:off x="4423053" y="4733708"/>
            <a:ext cx="714380" cy="1588"/>
          </a:xfrm>
          <a:prstGeom prst="straightConnector1">
            <a:avLst/>
          </a:prstGeom>
          <a:ln>
            <a:prstDash val="dashDot"/>
            <a:tailEnd type="arrow"/>
          </a:ln>
        </p:spPr>
        <p:style>
          <a:lnRef idx="2">
            <a:schemeClr val="accent2"/>
          </a:lnRef>
          <a:fillRef idx="0">
            <a:schemeClr val="accent2"/>
          </a:fillRef>
          <a:effectRef idx="1">
            <a:schemeClr val="accent2"/>
          </a:effectRef>
          <a:fontRef idx="minor">
            <a:schemeClr val="tx1"/>
          </a:fontRef>
        </p:style>
      </p:cxnSp>
      <p:cxnSp>
        <p:nvCxnSpPr>
          <p:cNvPr id="22" name="直接箭头连接符 38"/>
          <p:cNvCxnSpPr/>
          <p:nvPr/>
        </p:nvCxnSpPr>
        <p:spPr>
          <a:xfrm rot="5400000" flipH="1" flipV="1">
            <a:off x="4815168" y="3518468"/>
            <a:ext cx="1928826"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3" name="矩形 22"/>
          <p:cNvSpPr/>
          <p:nvPr/>
        </p:nvSpPr>
        <p:spPr>
          <a:xfrm>
            <a:off x="1208343" y="2054783"/>
            <a:ext cx="1214446" cy="500066"/>
          </a:xfrm>
          <a:prstGeom prst="rect">
            <a:avLst/>
          </a:prstGeom>
          <a:solidFill>
            <a:srgbClr val="FF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邀请</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nvSpPr>
        <p:spPr>
          <a:xfrm>
            <a:off x="1208343" y="4483675"/>
            <a:ext cx="1214446" cy="500066"/>
          </a:xfrm>
          <a:prstGeom prst="rect">
            <a:avLst/>
          </a:prstGeom>
          <a:solidFill>
            <a:srgbClr val="FF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注册</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5" name="直接箭头连接符 42"/>
          <p:cNvCxnSpPr/>
          <p:nvPr/>
        </p:nvCxnSpPr>
        <p:spPr>
          <a:xfrm rot="5400000">
            <a:off x="816228" y="3518468"/>
            <a:ext cx="1928826"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6" name="矩形 25"/>
          <p:cNvSpPr/>
          <p:nvPr/>
        </p:nvSpPr>
        <p:spPr>
          <a:xfrm>
            <a:off x="8923647" y="2054783"/>
            <a:ext cx="1214446" cy="500066"/>
          </a:xfrm>
          <a:prstGeom prst="rect">
            <a:avLst/>
          </a:prstGeom>
          <a:solidFill>
            <a:srgbClr val="FF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消息</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矩形 26"/>
          <p:cNvSpPr/>
          <p:nvPr/>
        </p:nvSpPr>
        <p:spPr>
          <a:xfrm>
            <a:off x="10566721" y="4483675"/>
            <a:ext cx="1214446" cy="500066"/>
          </a:xfrm>
          <a:prstGeom prst="rect">
            <a:avLst/>
          </a:prstGeom>
          <a:solidFill>
            <a:srgbClr val="FF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进度跟踪表</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矩形 27"/>
          <p:cNvSpPr/>
          <p:nvPr/>
        </p:nvSpPr>
        <p:spPr>
          <a:xfrm>
            <a:off x="8923647" y="4483675"/>
            <a:ext cx="1214446" cy="500066"/>
          </a:xfrm>
          <a:prstGeom prst="rect">
            <a:avLst/>
          </a:prstGeom>
          <a:solidFill>
            <a:srgbClr val="FF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消息</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直接箭头连接符 50"/>
          <p:cNvCxnSpPr/>
          <p:nvPr/>
        </p:nvCxnSpPr>
        <p:spPr>
          <a:xfrm rot="5400000">
            <a:off x="8566457" y="3519262"/>
            <a:ext cx="1928826" cy="1588"/>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30" name="矩形 29"/>
          <p:cNvSpPr/>
          <p:nvPr/>
        </p:nvSpPr>
        <p:spPr>
          <a:xfrm>
            <a:off x="10566721" y="2054783"/>
            <a:ext cx="1214446" cy="500066"/>
          </a:xfrm>
          <a:prstGeom prst="rect">
            <a:avLst/>
          </a:prstGeom>
          <a:solidFill>
            <a:srgbClr val="FF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进度跟踪表</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椭圆 30"/>
          <p:cNvSpPr/>
          <p:nvPr/>
        </p:nvSpPr>
        <p:spPr>
          <a:xfrm>
            <a:off x="2208475" y="1911907"/>
            <a:ext cx="285752" cy="28575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椭圆 31"/>
          <p:cNvSpPr/>
          <p:nvPr/>
        </p:nvSpPr>
        <p:spPr>
          <a:xfrm>
            <a:off x="2208475" y="4340799"/>
            <a:ext cx="285752" cy="28575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椭圆 32"/>
          <p:cNvSpPr/>
          <p:nvPr/>
        </p:nvSpPr>
        <p:spPr>
          <a:xfrm>
            <a:off x="4280177" y="1911907"/>
            <a:ext cx="285752" cy="28575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椭圆 33"/>
          <p:cNvSpPr/>
          <p:nvPr/>
        </p:nvSpPr>
        <p:spPr>
          <a:xfrm>
            <a:off x="4280177" y="4340799"/>
            <a:ext cx="285752" cy="28575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椭圆 34"/>
          <p:cNvSpPr/>
          <p:nvPr/>
        </p:nvSpPr>
        <p:spPr>
          <a:xfrm>
            <a:off x="6209003" y="4340799"/>
            <a:ext cx="285752" cy="28575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5</a:t>
            </a:r>
            <a:endParaRPr lang="zh-CN" altLang="en-US"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椭圆 35"/>
          <p:cNvSpPr/>
          <p:nvPr/>
        </p:nvSpPr>
        <p:spPr>
          <a:xfrm>
            <a:off x="6209003" y="1911907"/>
            <a:ext cx="285752" cy="28575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6</a:t>
            </a:r>
            <a:endParaRPr lang="zh-CN" altLang="en-US"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椭圆 36"/>
          <p:cNvSpPr/>
          <p:nvPr/>
        </p:nvSpPr>
        <p:spPr>
          <a:xfrm>
            <a:off x="8137829" y="1911907"/>
            <a:ext cx="285752" cy="28575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9</a:t>
            </a:r>
            <a:endParaRPr lang="zh-CN" altLang="en-US"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椭圆 37"/>
          <p:cNvSpPr/>
          <p:nvPr/>
        </p:nvSpPr>
        <p:spPr>
          <a:xfrm>
            <a:off x="8137829" y="4340799"/>
            <a:ext cx="285752" cy="28575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8</a:t>
            </a:r>
            <a:endParaRPr lang="zh-CN" altLang="en-US"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矩形 38"/>
          <p:cNvSpPr/>
          <p:nvPr/>
        </p:nvSpPr>
        <p:spPr>
          <a:xfrm>
            <a:off x="3208607" y="5340931"/>
            <a:ext cx="1214446" cy="500066"/>
          </a:xfrm>
          <a:prstGeom prst="rect">
            <a:avLst/>
          </a:prstGeom>
          <a:solidFill>
            <a:srgbClr val="FF000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生产入库</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椭圆 39"/>
          <p:cNvSpPr/>
          <p:nvPr/>
        </p:nvSpPr>
        <p:spPr>
          <a:xfrm>
            <a:off x="4280177" y="5198055"/>
            <a:ext cx="285752" cy="28575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7</a:t>
            </a:r>
            <a:endParaRPr lang="zh-CN" altLang="en-US"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1" name="直接箭头连接符 73"/>
          <p:cNvCxnSpPr/>
          <p:nvPr/>
        </p:nvCxnSpPr>
        <p:spPr>
          <a:xfrm rot="5400000">
            <a:off x="3637235" y="5162336"/>
            <a:ext cx="35719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2" name="直接连接符 74"/>
          <p:cNvCxnSpPr/>
          <p:nvPr/>
        </p:nvCxnSpPr>
        <p:spPr>
          <a:xfrm>
            <a:off x="4423053" y="4733708"/>
            <a:ext cx="357190" cy="35719"/>
          </a:xfrm>
          <a:prstGeom prst="line">
            <a:avLst/>
          </a:prstGeom>
        </p:spPr>
        <p:style>
          <a:lnRef idx="2">
            <a:schemeClr val="accent2"/>
          </a:lnRef>
          <a:fillRef idx="0">
            <a:schemeClr val="accent2"/>
          </a:fillRef>
          <a:effectRef idx="1">
            <a:schemeClr val="accent2"/>
          </a:effectRef>
          <a:fontRef idx="minor">
            <a:schemeClr val="tx1"/>
          </a:fontRef>
        </p:style>
      </p:cxnSp>
      <p:cxnSp>
        <p:nvCxnSpPr>
          <p:cNvPr id="43" name="直接连接符 76"/>
          <p:cNvCxnSpPr/>
          <p:nvPr/>
        </p:nvCxnSpPr>
        <p:spPr>
          <a:xfrm rot="16200000" flipH="1">
            <a:off x="4565928" y="4983740"/>
            <a:ext cx="642944" cy="214313"/>
          </a:xfrm>
          <a:prstGeom prst="line">
            <a:avLst/>
          </a:prstGeom>
        </p:spPr>
        <p:style>
          <a:lnRef idx="2">
            <a:schemeClr val="accent2"/>
          </a:lnRef>
          <a:fillRef idx="0">
            <a:schemeClr val="accent2"/>
          </a:fillRef>
          <a:effectRef idx="1">
            <a:schemeClr val="accent2"/>
          </a:effectRef>
          <a:fontRef idx="minor">
            <a:schemeClr val="tx1"/>
          </a:fontRef>
        </p:style>
      </p:cxnSp>
      <p:cxnSp>
        <p:nvCxnSpPr>
          <p:cNvPr id="44" name="直接连接符 79"/>
          <p:cNvCxnSpPr/>
          <p:nvPr/>
        </p:nvCxnSpPr>
        <p:spPr>
          <a:xfrm>
            <a:off x="4994557" y="5412369"/>
            <a:ext cx="2428892"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直接箭头连接符 82"/>
          <p:cNvCxnSpPr/>
          <p:nvPr/>
        </p:nvCxnSpPr>
        <p:spPr>
          <a:xfrm rot="5400000" flipH="1" flipV="1">
            <a:off x="7334152" y="5073040"/>
            <a:ext cx="428628" cy="25003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6" name="矩形 45"/>
          <p:cNvSpPr/>
          <p:nvPr/>
        </p:nvSpPr>
        <p:spPr>
          <a:xfrm>
            <a:off x="136773" y="1340403"/>
            <a:ext cx="714380" cy="2071702"/>
          </a:xfrm>
          <a:prstGeom prst="rect">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下游企业</a:t>
            </a:r>
          </a:p>
        </p:txBody>
      </p:sp>
      <p:sp>
        <p:nvSpPr>
          <p:cNvPr id="47" name="矩形 46"/>
          <p:cNvSpPr/>
          <p:nvPr/>
        </p:nvSpPr>
        <p:spPr>
          <a:xfrm>
            <a:off x="851153" y="1340403"/>
            <a:ext cx="11144328" cy="2071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01646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编号占位符 1"/>
          <p:cNvSpPr txBox="1">
            <a:spLocks/>
          </p:cNvSpPr>
          <p:nvPr/>
        </p:nvSpPr>
        <p:spPr>
          <a:xfrm>
            <a:off x="9033050" y="6400692"/>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dirty="0"/>
              <a:t>4</a:t>
            </a:r>
            <a:endParaRPr lang="zh-CN" altLang="en-US" dirty="0"/>
          </a:p>
        </p:txBody>
      </p:sp>
      <p:sp>
        <p:nvSpPr>
          <p:cNvPr id="82" name="文本框 81"/>
          <p:cNvSpPr txBox="1"/>
          <p:nvPr/>
        </p:nvSpPr>
        <p:spPr>
          <a:xfrm>
            <a:off x="263351" y="260648"/>
            <a:ext cx="2339102" cy="461665"/>
          </a:xfrm>
          <a:prstGeom prst="rect">
            <a:avLst/>
          </a:prstGeom>
          <a:solidFill>
            <a:srgbClr val="9D000C"/>
          </a:solidFill>
        </p:spPr>
        <p:txBody>
          <a:bodyPr wrap="none" rtlCol="0">
            <a:spAutoFit/>
          </a:bodyPr>
          <a:lstStyle/>
          <a:p>
            <a:r>
              <a:rPr lang="zh-CN" altLang="en-US" sz="2400" b="1" dirty="0">
                <a:solidFill>
                  <a:srgbClr val="FFFFFF"/>
                </a:solidFill>
                <a:latin typeface="微软雅黑"/>
                <a:ea typeface="微软雅黑"/>
                <a:cs typeface="微软雅黑"/>
              </a:rPr>
              <a:t>供应</a:t>
            </a:r>
            <a:r>
              <a:rPr lang="zh-CN" altLang="en-US" sz="2400" b="1" dirty="0" smtClean="0">
                <a:solidFill>
                  <a:srgbClr val="FFFFFF"/>
                </a:solidFill>
                <a:latin typeface="微软雅黑"/>
                <a:ea typeface="微软雅黑"/>
                <a:cs typeface="微软雅黑"/>
              </a:rPr>
              <a:t>链金融项目</a:t>
            </a:r>
            <a:endParaRPr lang="en-US" altLang="zh-CN" sz="2400" b="1" dirty="0" smtClean="0">
              <a:solidFill>
                <a:srgbClr val="FFFFFF"/>
              </a:solidFill>
              <a:latin typeface="微软雅黑"/>
              <a:ea typeface="微软雅黑"/>
              <a:cs typeface="微软雅黑"/>
            </a:endParaRPr>
          </a:p>
        </p:txBody>
      </p:sp>
      <p:sp>
        <p:nvSpPr>
          <p:cNvPr id="83" name="标题 1"/>
          <p:cNvSpPr txBox="1">
            <a:spLocks/>
          </p:cNvSpPr>
          <p:nvPr/>
        </p:nvSpPr>
        <p:spPr bwMode="auto">
          <a:xfrm>
            <a:off x="3452900" y="260650"/>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供应链金融平台的业务和技术架构</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grpSp>
        <p:nvGrpSpPr>
          <p:cNvPr id="84" name="组 77"/>
          <p:cNvGrpSpPr/>
          <p:nvPr/>
        </p:nvGrpSpPr>
        <p:grpSpPr>
          <a:xfrm>
            <a:off x="4295800" y="1772816"/>
            <a:ext cx="2898982" cy="4010363"/>
            <a:chOff x="4129366" y="1631867"/>
            <a:chExt cx="2898982" cy="4010363"/>
          </a:xfrm>
        </p:grpSpPr>
        <p:grpSp>
          <p:nvGrpSpPr>
            <p:cNvPr id="85" name="组 54"/>
            <p:cNvGrpSpPr/>
            <p:nvPr/>
          </p:nvGrpSpPr>
          <p:grpSpPr>
            <a:xfrm>
              <a:off x="4140305" y="1631867"/>
              <a:ext cx="2556284" cy="1276539"/>
              <a:chOff x="1262588" y="1806579"/>
              <a:chExt cx="2556284" cy="1276539"/>
            </a:xfrm>
          </p:grpSpPr>
          <p:sp>
            <p:nvSpPr>
              <p:cNvPr id="96" name="圆角矩形 95"/>
              <p:cNvSpPr/>
              <p:nvPr/>
            </p:nvSpPr>
            <p:spPr>
              <a:xfrm>
                <a:off x="1262588" y="1806579"/>
                <a:ext cx="2556284" cy="1276539"/>
              </a:xfrm>
              <a:prstGeom prst="roundRect">
                <a:avLst/>
              </a:prstGeom>
              <a:solidFill>
                <a:schemeClr val="bg1"/>
              </a:solidFill>
              <a:ln>
                <a:solidFill>
                  <a:schemeClr val="bg2">
                    <a:lumMod val="75000"/>
                  </a:schemeClr>
                </a:solidFill>
              </a:ln>
              <a:effectLst>
                <a:outerShdw blurRad="25400" dist="25400" dir="5400000" algn="t"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7" name="组 3"/>
              <p:cNvGrpSpPr/>
              <p:nvPr/>
            </p:nvGrpSpPr>
            <p:grpSpPr>
              <a:xfrm>
                <a:off x="1371996" y="2018114"/>
                <a:ext cx="2431415" cy="876280"/>
                <a:chOff x="1433181" y="2135283"/>
                <a:chExt cx="2617732" cy="876280"/>
              </a:xfrm>
            </p:grpSpPr>
            <p:sp>
              <p:nvSpPr>
                <p:cNvPr id="98" name="文本框 97"/>
                <p:cNvSpPr txBox="1"/>
                <p:nvPr/>
              </p:nvSpPr>
              <p:spPr>
                <a:xfrm>
                  <a:off x="1433181" y="2135283"/>
                  <a:ext cx="2022472" cy="369332"/>
                </a:xfrm>
                <a:prstGeom prst="rect">
                  <a:avLst/>
                </a:prstGeom>
                <a:noFill/>
              </p:spPr>
              <p:txBody>
                <a:bodyPr wrap="square" rtlCol="0">
                  <a:spAutoFit/>
                </a:bodyPr>
                <a:lstStyle/>
                <a:p>
                  <a:r>
                    <a:rPr lang="zh-CN" altLang="en-US" kern="6000" spc="100" dirty="0" smtClean="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供应链追溯信息</a:t>
                  </a:r>
                  <a:endParaRPr lang="zh-CN" altLang="en-US" kern="6000" spc="1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文本框 98"/>
                <p:cNvSpPr txBox="1"/>
                <p:nvPr/>
              </p:nvSpPr>
              <p:spPr>
                <a:xfrm>
                  <a:off x="1459852" y="2488343"/>
                  <a:ext cx="2591061" cy="523220"/>
                </a:xfrm>
                <a:prstGeom prst="rect">
                  <a:avLst/>
                </a:prstGeom>
                <a:noFill/>
              </p:spPr>
              <p:txBody>
                <a:bodyPr wrap="square" rtlCol="0">
                  <a:spAutoFit/>
                </a:bodyPr>
                <a:lstStyle/>
                <a:p>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供应链交易</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信息，物流信息</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支付信息</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，融资信息</a:t>
                  </a:r>
                </a:p>
              </p:txBody>
            </p:sp>
          </p:grpSp>
        </p:grpSp>
        <p:grpSp>
          <p:nvGrpSpPr>
            <p:cNvPr id="86" name="组 34"/>
            <p:cNvGrpSpPr/>
            <p:nvPr/>
          </p:nvGrpSpPr>
          <p:grpSpPr>
            <a:xfrm>
              <a:off x="4140305" y="3003672"/>
              <a:ext cx="2888043" cy="1276539"/>
              <a:chOff x="1262588" y="2991013"/>
              <a:chExt cx="2888043" cy="1276539"/>
            </a:xfrm>
          </p:grpSpPr>
          <p:sp>
            <p:nvSpPr>
              <p:cNvPr id="92" name="圆角矩形 91"/>
              <p:cNvSpPr/>
              <p:nvPr/>
            </p:nvSpPr>
            <p:spPr>
              <a:xfrm>
                <a:off x="1262588" y="2991013"/>
                <a:ext cx="2556284" cy="1276539"/>
              </a:xfrm>
              <a:prstGeom prst="roundRect">
                <a:avLst/>
              </a:prstGeom>
              <a:solidFill>
                <a:schemeClr val="bg1"/>
              </a:solidFill>
              <a:ln>
                <a:solidFill>
                  <a:schemeClr val="bg2">
                    <a:lumMod val="75000"/>
                  </a:schemeClr>
                </a:solidFill>
              </a:ln>
              <a:effectLst>
                <a:outerShdw blurRad="25400" dist="25400" dir="5400000" algn="t"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3" name="组 30"/>
              <p:cNvGrpSpPr/>
              <p:nvPr/>
            </p:nvGrpSpPr>
            <p:grpSpPr>
              <a:xfrm>
                <a:off x="1322341" y="3195200"/>
                <a:ext cx="2828290" cy="868164"/>
                <a:chOff x="1395891" y="3200860"/>
                <a:chExt cx="2828290" cy="868164"/>
              </a:xfrm>
            </p:grpSpPr>
            <p:sp>
              <p:nvSpPr>
                <p:cNvPr id="94" name="文本框 93"/>
                <p:cNvSpPr txBox="1"/>
                <p:nvPr/>
              </p:nvSpPr>
              <p:spPr>
                <a:xfrm>
                  <a:off x="1402876" y="3200860"/>
                  <a:ext cx="2644775" cy="369332"/>
                </a:xfrm>
                <a:prstGeom prst="rect">
                  <a:avLst/>
                </a:prstGeom>
                <a:noFill/>
              </p:spPr>
              <p:txBody>
                <a:bodyPr wrap="square" rtlCol="0">
                  <a:spAutoFit/>
                </a:bodyPr>
                <a:lstStyle/>
                <a:p>
                  <a:r>
                    <a:rPr lang="zh-CN" altLang="en-US" kern="6000" spc="100" dirty="0" smtClean="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区块链底层技术</a:t>
                  </a:r>
                  <a:endParaRPr lang="en-US" altLang="zh-CN" kern="6000" spc="100" dirty="0" smtClean="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文本框 94"/>
                <p:cNvSpPr txBox="1"/>
                <p:nvPr/>
              </p:nvSpPr>
              <p:spPr>
                <a:xfrm>
                  <a:off x="1395891" y="3545804"/>
                  <a:ext cx="2828290" cy="523220"/>
                </a:xfrm>
                <a:prstGeom prst="rect">
                  <a:avLst/>
                </a:prstGeom>
                <a:noFill/>
              </p:spPr>
              <p:txBody>
                <a:bodyPr wrap="square" rtlCol="0">
                  <a:spAutoFit/>
                </a:bodyPr>
                <a:lstStyle/>
                <a:p>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不可伪造，可追溯，不可篡改</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建立信任机制</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87" name="组 11"/>
            <p:cNvGrpSpPr/>
            <p:nvPr/>
          </p:nvGrpSpPr>
          <p:grpSpPr>
            <a:xfrm>
              <a:off x="4129366" y="4365691"/>
              <a:ext cx="2625833" cy="1276539"/>
              <a:chOff x="1262588" y="4155100"/>
              <a:chExt cx="2625833" cy="1276539"/>
            </a:xfrm>
          </p:grpSpPr>
          <p:sp>
            <p:nvSpPr>
              <p:cNvPr id="88" name="圆角矩形 87"/>
              <p:cNvSpPr/>
              <p:nvPr/>
            </p:nvSpPr>
            <p:spPr>
              <a:xfrm>
                <a:off x="1262588" y="4155100"/>
                <a:ext cx="2567223" cy="1276539"/>
              </a:xfrm>
              <a:prstGeom prst="roundRect">
                <a:avLst/>
              </a:prstGeom>
              <a:solidFill>
                <a:schemeClr val="bg1"/>
              </a:solidFill>
              <a:ln>
                <a:solidFill>
                  <a:schemeClr val="bg2">
                    <a:lumMod val="75000"/>
                  </a:schemeClr>
                </a:solidFill>
              </a:ln>
              <a:effectLst>
                <a:outerShdw blurRad="25400" dist="25400" dir="5400000" algn="t"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9" name="组 88"/>
              <p:cNvGrpSpPr/>
              <p:nvPr/>
            </p:nvGrpSpPr>
            <p:grpSpPr>
              <a:xfrm>
                <a:off x="1335721" y="4310677"/>
                <a:ext cx="2552700" cy="883630"/>
                <a:chOff x="1409999" y="4310677"/>
                <a:chExt cx="2552700" cy="883630"/>
              </a:xfrm>
            </p:grpSpPr>
            <p:sp>
              <p:nvSpPr>
                <p:cNvPr id="90" name="文本框 89"/>
                <p:cNvSpPr txBox="1"/>
                <p:nvPr/>
              </p:nvSpPr>
              <p:spPr>
                <a:xfrm>
                  <a:off x="1432052" y="4310677"/>
                  <a:ext cx="1433368" cy="369332"/>
                </a:xfrm>
                <a:prstGeom prst="rect">
                  <a:avLst/>
                </a:prstGeom>
                <a:noFill/>
              </p:spPr>
              <p:txBody>
                <a:bodyPr wrap="square" rtlCol="0">
                  <a:spAutoFit/>
                </a:bodyPr>
                <a:lstStyle/>
                <a:p>
                  <a:pPr algn="l"/>
                  <a:r>
                    <a:rPr lang="zh-CN" altLang="en-US" kern="6000" spc="100" dirty="0" smtClean="0">
                      <a:uFillTx/>
                      <a:latin typeface="微软雅黑" panose="020B0503020204020204" pitchFamily="34" charset="-122"/>
                      <a:ea typeface="微软雅黑" panose="020B0503020204020204" pitchFamily="34" charset="-122"/>
                      <a:cs typeface="微软雅黑" panose="020B0503020204020204" pitchFamily="34" charset="-122"/>
                    </a:rPr>
                    <a:t>云计算平台</a:t>
                  </a:r>
                  <a:endParaRPr lang="zh-CN" altLang="en-US" kern="6000" spc="100" dirty="0">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文本框 90"/>
                <p:cNvSpPr txBox="1"/>
                <p:nvPr/>
              </p:nvSpPr>
              <p:spPr>
                <a:xfrm>
                  <a:off x="1409999" y="4671087"/>
                  <a:ext cx="2552700" cy="523220"/>
                </a:xfrm>
                <a:prstGeom prst="rect">
                  <a:avLst/>
                </a:prstGeom>
                <a:noFill/>
              </p:spPr>
              <p:txBody>
                <a:bodyPr wrap="square" rtlCol="0">
                  <a:spAutoFit/>
                </a:bodyPr>
                <a:lstStyle/>
                <a:p>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基于供应链大数据分析的风控</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grpSp>
        <p:nvGrpSpPr>
          <p:cNvPr id="100" name="组 78"/>
          <p:cNvGrpSpPr/>
          <p:nvPr/>
        </p:nvGrpSpPr>
        <p:grpSpPr>
          <a:xfrm>
            <a:off x="8969157" y="1550127"/>
            <a:ext cx="2794650" cy="4455740"/>
            <a:chOff x="8188921" y="1280160"/>
            <a:chExt cx="2794650" cy="4455740"/>
          </a:xfrm>
        </p:grpSpPr>
        <p:grpSp>
          <p:nvGrpSpPr>
            <p:cNvPr id="101" name="组 14"/>
            <p:cNvGrpSpPr/>
            <p:nvPr/>
          </p:nvGrpSpPr>
          <p:grpSpPr>
            <a:xfrm>
              <a:off x="8729472" y="3068986"/>
              <a:ext cx="2254099" cy="804672"/>
              <a:chOff x="8729472" y="3068986"/>
              <a:chExt cx="2254099" cy="804672"/>
            </a:xfrm>
          </p:grpSpPr>
          <p:sp>
            <p:nvSpPr>
              <p:cNvPr id="123" name="矩形 122"/>
              <p:cNvSpPr/>
              <p:nvPr/>
            </p:nvSpPr>
            <p:spPr>
              <a:xfrm>
                <a:off x="8729472" y="3068986"/>
                <a:ext cx="2254099" cy="804672"/>
              </a:xfrm>
              <a:prstGeom prst="rect">
                <a:avLst/>
              </a:prstGeom>
              <a:solidFill>
                <a:schemeClr val="bg1"/>
              </a:solidFill>
              <a:ln>
                <a:solidFill>
                  <a:schemeClr val="bg1">
                    <a:lumMod val="95000"/>
                  </a:schemeClr>
                </a:solidFill>
              </a:ln>
              <a:effectLst>
                <a:outerShdw blurRad="38100" dist="38100" dir="5400000" algn="t"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p:cNvSpPr/>
              <p:nvPr/>
            </p:nvSpPr>
            <p:spPr>
              <a:xfrm>
                <a:off x="8863013" y="3171051"/>
                <a:ext cx="585216" cy="585216"/>
              </a:xfrm>
              <a:prstGeom prst="ellipse">
                <a:avLst/>
              </a:prstGeom>
              <a:solidFill>
                <a:srgbClr val="EB5C5C"/>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文本框 124"/>
              <p:cNvSpPr txBox="1"/>
              <p:nvPr/>
            </p:nvSpPr>
            <p:spPr>
              <a:xfrm>
                <a:off x="8924394" y="3223304"/>
                <a:ext cx="523835" cy="430887"/>
              </a:xfrm>
              <a:prstGeom prst="rect">
                <a:avLst/>
              </a:prstGeom>
              <a:noFill/>
              <a:effectLst>
                <a:outerShdw blurRad="50800" dist="63500" dir="2700000" algn="tl" rotWithShape="0">
                  <a:prstClr val="black">
                    <a:alpha val="40000"/>
                  </a:prstClr>
                </a:outerShdw>
              </a:effectLst>
            </p:spPr>
            <p:txBody>
              <a:bodyPr wrap="square" rtlCol="0">
                <a:spAutoFit/>
              </a:bodyPr>
              <a:lstStyle/>
              <a:p>
                <a:r>
                  <a:rPr kumimoji="1" lang="en-US" altLang="zh-CN" sz="2200" dirty="0" smtClean="0">
                    <a:solidFill>
                      <a:schemeClr val="bg1">
                        <a:lumMod val="95000"/>
                      </a:schemeClr>
                    </a:solidFill>
                    <a:latin typeface="Adobe Gothic Std B" charset="-127"/>
                    <a:ea typeface="Adobe Gothic Std B" charset="-127"/>
                    <a:cs typeface="Adobe Gothic Std B" charset="-127"/>
                  </a:rPr>
                  <a:t>03</a:t>
                </a:r>
                <a:endParaRPr kumimoji="1" lang="zh-CN" altLang="en-US" sz="2200" dirty="0">
                  <a:solidFill>
                    <a:schemeClr val="bg1">
                      <a:lumMod val="95000"/>
                    </a:schemeClr>
                  </a:solidFill>
                  <a:latin typeface="Adobe Gothic Std B" charset="-127"/>
                  <a:ea typeface="Adobe Gothic Std B" charset="-127"/>
                  <a:cs typeface="Adobe Gothic Std B" charset="-127"/>
                </a:endParaRPr>
              </a:p>
            </p:txBody>
          </p:sp>
          <p:sp>
            <p:nvSpPr>
              <p:cNvPr id="126" name="文本框 125"/>
              <p:cNvSpPr txBox="1"/>
              <p:nvPr/>
            </p:nvSpPr>
            <p:spPr>
              <a:xfrm>
                <a:off x="9581769" y="3290729"/>
                <a:ext cx="1210588" cy="338554"/>
              </a:xfrm>
              <a:prstGeom prst="rect">
                <a:avLst/>
              </a:prstGeom>
              <a:noFill/>
            </p:spPr>
            <p:txBody>
              <a:bodyPr wrap="none" rtlCol="0">
                <a:spAutoFi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一级</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供应商</a:t>
                </a:r>
              </a:p>
            </p:txBody>
          </p:sp>
        </p:grpSp>
        <p:grpSp>
          <p:nvGrpSpPr>
            <p:cNvPr id="102" name="组 13"/>
            <p:cNvGrpSpPr/>
            <p:nvPr/>
          </p:nvGrpSpPr>
          <p:grpSpPr>
            <a:xfrm>
              <a:off x="8729472" y="3995872"/>
              <a:ext cx="2254099" cy="804672"/>
              <a:chOff x="8729472" y="3995872"/>
              <a:chExt cx="2254099" cy="804672"/>
            </a:xfrm>
          </p:grpSpPr>
          <p:sp>
            <p:nvSpPr>
              <p:cNvPr id="119" name="矩形 118"/>
              <p:cNvSpPr/>
              <p:nvPr/>
            </p:nvSpPr>
            <p:spPr>
              <a:xfrm>
                <a:off x="8729472" y="3995872"/>
                <a:ext cx="2254099" cy="804672"/>
              </a:xfrm>
              <a:prstGeom prst="rect">
                <a:avLst/>
              </a:prstGeom>
              <a:solidFill>
                <a:schemeClr val="bg1"/>
              </a:solidFill>
              <a:ln>
                <a:solidFill>
                  <a:schemeClr val="bg1">
                    <a:lumMod val="95000"/>
                  </a:schemeClr>
                </a:solidFill>
              </a:ln>
              <a:effectLst>
                <a:outerShdw blurRad="38100" dist="38100" dir="5400000" algn="t"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p:cNvSpPr/>
              <p:nvPr/>
            </p:nvSpPr>
            <p:spPr>
              <a:xfrm>
                <a:off x="8863013" y="4110129"/>
                <a:ext cx="585216" cy="585216"/>
              </a:xfrm>
              <a:prstGeom prst="ellipse">
                <a:avLst/>
              </a:prstGeom>
              <a:solidFill>
                <a:srgbClr val="EB5C5C"/>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文本框 120"/>
              <p:cNvSpPr txBox="1"/>
              <p:nvPr/>
            </p:nvSpPr>
            <p:spPr>
              <a:xfrm>
                <a:off x="8924394" y="4162382"/>
                <a:ext cx="523835" cy="430887"/>
              </a:xfrm>
              <a:prstGeom prst="rect">
                <a:avLst/>
              </a:prstGeom>
              <a:noFill/>
              <a:effectLst>
                <a:outerShdw blurRad="50800" dist="63500" dir="2700000" algn="tl" rotWithShape="0">
                  <a:prstClr val="black">
                    <a:alpha val="40000"/>
                  </a:prstClr>
                </a:outerShdw>
              </a:effectLst>
            </p:spPr>
            <p:txBody>
              <a:bodyPr wrap="square" rtlCol="0">
                <a:spAutoFit/>
              </a:bodyPr>
              <a:lstStyle/>
              <a:p>
                <a:r>
                  <a:rPr kumimoji="1" lang="en-US" altLang="zh-CN" sz="2200" dirty="0" smtClean="0">
                    <a:solidFill>
                      <a:schemeClr val="bg1">
                        <a:lumMod val="95000"/>
                      </a:schemeClr>
                    </a:solidFill>
                    <a:latin typeface="Adobe Gothic Std B" charset="-127"/>
                    <a:ea typeface="Adobe Gothic Std B" charset="-127"/>
                    <a:cs typeface="Adobe Gothic Std B" charset="-127"/>
                  </a:rPr>
                  <a:t>02</a:t>
                </a:r>
                <a:endParaRPr kumimoji="1" lang="zh-CN" altLang="en-US" sz="2200" dirty="0">
                  <a:solidFill>
                    <a:schemeClr val="bg1">
                      <a:lumMod val="95000"/>
                    </a:schemeClr>
                  </a:solidFill>
                  <a:latin typeface="Adobe Gothic Std B" charset="-127"/>
                  <a:ea typeface="Adobe Gothic Std B" charset="-127"/>
                  <a:cs typeface="Adobe Gothic Std B" charset="-127"/>
                </a:endParaRPr>
              </a:p>
            </p:txBody>
          </p:sp>
          <p:sp>
            <p:nvSpPr>
              <p:cNvPr id="122" name="文本框 121"/>
              <p:cNvSpPr txBox="1"/>
              <p:nvPr/>
            </p:nvSpPr>
            <p:spPr>
              <a:xfrm>
                <a:off x="9610344" y="4108482"/>
                <a:ext cx="11988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某核心企业</a:t>
                </a:r>
              </a:p>
            </p:txBody>
          </p:sp>
        </p:grpSp>
        <p:grpSp>
          <p:nvGrpSpPr>
            <p:cNvPr id="103" name="组 12"/>
            <p:cNvGrpSpPr/>
            <p:nvPr/>
          </p:nvGrpSpPr>
          <p:grpSpPr>
            <a:xfrm>
              <a:off x="8729472" y="4931228"/>
              <a:ext cx="2254099" cy="804672"/>
              <a:chOff x="8729472" y="4931228"/>
              <a:chExt cx="2254099" cy="804672"/>
            </a:xfrm>
          </p:grpSpPr>
          <p:sp>
            <p:nvSpPr>
              <p:cNvPr id="115" name="矩形 114"/>
              <p:cNvSpPr/>
              <p:nvPr/>
            </p:nvSpPr>
            <p:spPr>
              <a:xfrm>
                <a:off x="8729472" y="4931228"/>
                <a:ext cx="2254099" cy="804672"/>
              </a:xfrm>
              <a:prstGeom prst="rect">
                <a:avLst/>
              </a:prstGeom>
              <a:solidFill>
                <a:schemeClr val="bg1"/>
              </a:solidFill>
              <a:ln>
                <a:solidFill>
                  <a:schemeClr val="bg1">
                    <a:lumMod val="95000"/>
                  </a:schemeClr>
                </a:solidFill>
              </a:ln>
              <a:effectLst>
                <a:outerShdw blurRad="38100" dist="38100" dir="5400000" algn="t"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p:cNvSpPr/>
              <p:nvPr/>
            </p:nvSpPr>
            <p:spPr>
              <a:xfrm>
                <a:off x="8863013" y="5033293"/>
                <a:ext cx="585216" cy="585216"/>
              </a:xfrm>
              <a:prstGeom prst="ellipse">
                <a:avLst/>
              </a:prstGeom>
              <a:solidFill>
                <a:srgbClr val="EB5C5C"/>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p:cNvSpPr txBox="1"/>
              <p:nvPr/>
            </p:nvSpPr>
            <p:spPr>
              <a:xfrm>
                <a:off x="8924394" y="5085546"/>
                <a:ext cx="523835" cy="430887"/>
              </a:xfrm>
              <a:prstGeom prst="rect">
                <a:avLst/>
              </a:prstGeom>
              <a:noFill/>
              <a:effectLst>
                <a:outerShdw blurRad="50800" dist="63500" dir="2700000" algn="tl" rotWithShape="0">
                  <a:prstClr val="black">
                    <a:alpha val="40000"/>
                  </a:prstClr>
                </a:outerShdw>
              </a:effectLst>
            </p:spPr>
            <p:txBody>
              <a:bodyPr wrap="square" rtlCol="0">
                <a:spAutoFit/>
              </a:bodyPr>
              <a:lstStyle/>
              <a:p>
                <a:r>
                  <a:rPr kumimoji="1" lang="en-US" altLang="zh-CN" sz="2200" dirty="0" smtClean="0">
                    <a:solidFill>
                      <a:schemeClr val="bg1">
                        <a:lumMod val="95000"/>
                      </a:schemeClr>
                    </a:solidFill>
                    <a:latin typeface="Adobe Gothic Std B" charset="-127"/>
                    <a:ea typeface="Adobe Gothic Std B" charset="-127"/>
                    <a:cs typeface="Adobe Gothic Std B" charset="-127"/>
                  </a:rPr>
                  <a:t>01</a:t>
                </a:r>
                <a:endParaRPr kumimoji="1" lang="zh-CN" altLang="en-US" sz="2200" dirty="0">
                  <a:solidFill>
                    <a:schemeClr val="bg1">
                      <a:lumMod val="95000"/>
                    </a:schemeClr>
                  </a:solidFill>
                  <a:latin typeface="Adobe Gothic Std B" charset="-127"/>
                  <a:ea typeface="Adobe Gothic Std B" charset="-127"/>
                  <a:cs typeface="Adobe Gothic Std B" charset="-127"/>
                </a:endParaRPr>
              </a:p>
            </p:txBody>
          </p:sp>
          <p:sp>
            <p:nvSpPr>
              <p:cNvPr id="118" name="文本框 117"/>
              <p:cNvSpPr txBox="1"/>
              <p:nvPr/>
            </p:nvSpPr>
            <p:spPr>
              <a:xfrm>
                <a:off x="9567799" y="5149247"/>
                <a:ext cx="1402080" cy="337185"/>
              </a:xfrm>
              <a:prstGeom prst="rect">
                <a:avLst/>
              </a:prstGeom>
              <a:noFill/>
            </p:spPr>
            <p:txBody>
              <a:bodyPr wrap="none" rtlCol="0">
                <a:sp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核心企业下游</a:t>
                </a:r>
              </a:p>
            </p:txBody>
          </p:sp>
        </p:grpSp>
        <p:grpSp>
          <p:nvGrpSpPr>
            <p:cNvPr id="104" name="组 17"/>
            <p:cNvGrpSpPr/>
            <p:nvPr/>
          </p:nvGrpSpPr>
          <p:grpSpPr>
            <a:xfrm>
              <a:off x="8729472" y="1280160"/>
              <a:ext cx="2254099" cy="804672"/>
              <a:chOff x="8729472" y="1280160"/>
              <a:chExt cx="2254099" cy="804672"/>
            </a:xfrm>
          </p:grpSpPr>
          <p:sp>
            <p:nvSpPr>
              <p:cNvPr id="111" name="矩形 110"/>
              <p:cNvSpPr/>
              <p:nvPr/>
            </p:nvSpPr>
            <p:spPr>
              <a:xfrm>
                <a:off x="8729472" y="1280160"/>
                <a:ext cx="2254099" cy="804672"/>
              </a:xfrm>
              <a:prstGeom prst="rect">
                <a:avLst/>
              </a:prstGeom>
              <a:solidFill>
                <a:schemeClr val="bg1"/>
              </a:solidFill>
              <a:ln>
                <a:solidFill>
                  <a:schemeClr val="bg1">
                    <a:lumMod val="95000"/>
                  </a:schemeClr>
                </a:solidFill>
              </a:ln>
              <a:effectLst>
                <a:outerShdw blurRad="38100" dist="38100" dir="5400000" algn="t"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文本框 111"/>
              <p:cNvSpPr txBox="1"/>
              <p:nvPr/>
            </p:nvSpPr>
            <p:spPr>
              <a:xfrm>
                <a:off x="9581769" y="1560735"/>
                <a:ext cx="1210588" cy="338554"/>
              </a:xfrm>
              <a:prstGeom prst="rect">
                <a:avLst/>
              </a:prstGeom>
              <a:noFill/>
            </p:spPr>
            <p:txBody>
              <a:bodyPr wrap="none" rtlCol="0">
                <a:spAutoFi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三级</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供应商</a:t>
                </a:r>
              </a:p>
            </p:txBody>
          </p:sp>
          <p:sp>
            <p:nvSpPr>
              <p:cNvPr id="113" name="椭圆 112"/>
              <p:cNvSpPr/>
              <p:nvPr/>
            </p:nvSpPr>
            <p:spPr>
              <a:xfrm>
                <a:off x="8863013" y="1389888"/>
                <a:ext cx="585216" cy="585216"/>
              </a:xfrm>
              <a:prstGeom prst="ellipse">
                <a:avLst/>
              </a:prstGeom>
              <a:solidFill>
                <a:srgbClr val="AD2526"/>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文本框 113"/>
              <p:cNvSpPr txBox="1"/>
              <p:nvPr/>
            </p:nvSpPr>
            <p:spPr>
              <a:xfrm>
                <a:off x="8924394" y="1442141"/>
                <a:ext cx="523835" cy="430887"/>
              </a:xfrm>
              <a:prstGeom prst="rect">
                <a:avLst/>
              </a:prstGeom>
              <a:noFill/>
              <a:effectLst>
                <a:outerShdw blurRad="50800" dist="63500" dir="2700000" algn="tl" rotWithShape="0">
                  <a:prstClr val="black">
                    <a:alpha val="40000"/>
                  </a:prstClr>
                </a:outerShdw>
              </a:effectLst>
            </p:spPr>
            <p:txBody>
              <a:bodyPr wrap="square" rtlCol="0">
                <a:spAutoFit/>
              </a:bodyPr>
              <a:lstStyle/>
              <a:p>
                <a:r>
                  <a:rPr kumimoji="1" lang="en-US" altLang="zh-CN" sz="2200" dirty="0" smtClean="0">
                    <a:solidFill>
                      <a:schemeClr val="bg1">
                        <a:lumMod val="95000"/>
                      </a:schemeClr>
                    </a:solidFill>
                    <a:latin typeface="Adobe Gothic Std B" charset="-127"/>
                    <a:ea typeface="Adobe Gothic Std B" charset="-127"/>
                    <a:cs typeface="Adobe Gothic Std B" charset="-127"/>
                  </a:rPr>
                  <a:t>05</a:t>
                </a:r>
                <a:endParaRPr kumimoji="1" lang="zh-CN" altLang="en-US" sz="2200" dirty="0">
                  <a:solidFill>
                    <a:schemeClr val="bg1">
                      <a:lumMod val="95000"/>
                    </a:schemeClr>
                  </a:solidFill>
                  <a:latin typeface="Adobe Gothic Std B" charset="-127"/>
                  <a:ea typeface="Adobe Gothic Std B" charset="-127"/>
                  <a:cs typeface="Adobe Gothic Std B" charset="-127"/>
                </a:endParaRPr>
              </a:p>
            </p:txBody>
          </p:sp>
        </p:grpSp>
        <p:grpSp>
          <p:nvGrpSpPr>
            <p:cNvPr id="105" name="组 15"/>
            <p:cNvGrpSpPr/>
            <p:nvPr/>
          </p:nvGrpSpPr>
          <p:grpSpPr>
            <a:xfrm>
              <a:off x="8729472" y="2164540"/>
              <a:ext cx="2254099" cy="804672"/>
              <a:chOff x="8729472" y="2164540"/>
              <a:chExt cx="2254099" cy="804672"/>
            </a:xfrm>
          </p:grpSpPr>
          <p:sp>
            <p:nvSpPr>
              <p:cNvPr id="107" name="矩形 106"/>
              <p:cNvSpPr/>
              <p:nvPr/>
            </p:nvSpPr>
            <p:spPr>
              <a:xfrm>
                <a:off x="8729472" y="2164540"/>
                <a:ext cx="2254099" cy="804672"/>
              </a:xfrm>
              <a:prstGeom prst="rect">
                <a:avLst/>
              </a:prstGeom>
              <a:solidFill>
                <a:schemeClr val="bg1"/>
              </a:solidFill>
              <a:ln>
                <a:solidFill>
                  <a:schemeClr val="bg1">
                    <a:lumMod val="95000"/>
                  </a:schemeClr>
                </a:solidFill>
              </a:ln>
              <a:effectLst>
                <a:outerShdw blurRad="38100" dist="38100" dir="5400000" algn="t"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文本框 107"/>
              <p:cNvSpPr txBox="1"/>
              <p:nvPr/>
            </p:nvSpPr>
            <p:spPr>
              <a:xfrm>
                <a:off x="9581769" y="2395125"/>
                <a:ext cx="121058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二级供应商</a:t>
                </a:r>
              </a:p>
            </p:txBody>
          </p:sp>
          <p:sp>
            <p:nvSpPr>
              <p:cNvPr id="109" name="椭圆 108"/>
              <p:cNvSpPr/>
              <p:nvPr/>
            </p:nvSpPr>
            <p:spPr>
              <a:xfrm>
                <a:off x="8863013" y="2266605"/>
                <a:ext cx="585216" cy="585216"/>
              </a:xfrm>
              <a:prstGeom prst="ellipse">
                <a:avLst/>
              </a:prstGeom>
              <a:solidFill>
                <a:srgbClr val="AD2526"/>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文本框 109"/>
              <p:cNvSpPr txBox="1"/>
              <p:nvPr/>
            </p:nvSpPr>
            <p:spPr>
              <a:xfrm>
                <a:off x="8924394" y="2318858"/>
                <a:ext cx="523835" cy="430887"/>
              </a:xfrm>
              <a:prstGeom prst="rect">
                <a:avLst/>
              </a:prstGeom>
              <a:noFill/>
              <a:effectLst>
                <a:outerShdw blurRad="50800" dist="63500" dir="2700000" algn="tl" rotWithShape="0">
                  <a:prstClr val="black">
                    <a:alpha val="40000"/>
                  </a:prstClr>
                </a:outerShdw>
              </a:effectLst>
            </p:spPr>
            <p:txBody>
              <a:bodyPr wrap="square" rtlCol="0">
                <a:spAutoFit/>
              </a:bodyPr>
              <a:lstStyle/>
              <a:p>
                <a:r>
                  <a:rPr kumimoji="1" lang="en-US" altLang="zh-CN" sz="2200" dirty="0" smtClean="0">
                    <a:solidFill>
                      <a:schemeClr val="bg1">
                        <a:lumMod val="95000"/>
                      </a:schemeClr>
                    </a:solidFill>
                    <a:latin typeface="Adobe Gothic Std B" charset="-127"/>
                    <a:ea typeface="Adobe Gothic Std B" charset="-127"/>
                    <a:cs typeface="Adobe Gothic Std B" charset="-127"/>
                  </a:rPr>
                  <a:t>04</a:t>
                </a:r>
                <a:endParaRPr kumimoji="1" lang="zh-CN" altLang="en-US" sz="2200" dirty="0">
                  <a:solidFill>
                    <a:schemeClr val="bg1">
                      <a:lumMod val="95000"/>
                    </a:schemeClr>
                  </a:solidFill>
                  <a:latin typeface="Adobe Gothic Std B" charset="-127"/>
                  <a:ea typeface="Adobe Gothic Std B" charset="-127"/>
                  <a:cs typeface="Adobe Gothic Std B" charset="-127"/>
                </a:endParaRPr>
              </a:p>
            </p:txBody>
          </p:sp>
        </p:grpSp>
        <p:sp>
          <p:nvSpPr>
            <p:cNvPr id="106" name="左大括号 105"/>
            <p:cNvSpPr/>
            <p:nvPr/>
          </p:nvSpPr>
          <p:spPr>
            <a:xfrm>
              <a:off x="8188921" y="1560735"/>
              <a:ext cx="364022" cy="392706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127" name="组 76"/>
          <p:cNvGrpSpPr/>
          <p:nvPr/>
        </p:nvGrpSpPr>
        <p:grpSpPr>
          <a:xfrm>
            <a:off x="408106" y="1504269"/>
            <a:ext cx="1572768" cy="4547457"/>
            <a:chOff x="1032195" y="1442141"/>
            <a:chExt cx="1572768" cy="4547457"/>
          </a:xfrm>
        </p:grpSpPr>
        <p:sp>
          <p:nvSpPr>
            <p:cNvPr id="128" name="矩形 127"/>
            <p:cNvSpPr/>
            <p:nvPr/>
          </p:nvSpPr>
          <p:spPr>
            <a:xfrm>
              <a:off x="1032195" y="1442141"/>
              <a:ext cx="1572768" cy="4547457"/>
            </a:xfrm>
            <a:prstGeom prst="rect">
              <a:avLst/>
            </a:prstGeom>
            <a:solidFill>
              <a:schemeClr val="bg1"/>
            </a:solidFill>
            <a:ln>
              <a:solidFill>
                <a:schemeClr val="bg2">
                  <a:lumMod val="90000"/>
                </a:schemeClr>
              </a:solidFill>
            </a:ln>
            <a:effectLst>
              <a:outerShdw blurRad="50800" dist="38100" dir="2700000" algn="tl" rotWithShape="0">
                <a:schemeClr val="bg2">
                  <a:lumMod val="75000"/>
                  <a:alpha val="7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9" name="组 62"/>
            <p:cNvGrpSpPr/>
            <p:nvPr/>
          </p:nvGrpSpPr>
          <p:grpSpPr>
            <a:xfrm>
              <a:off x="1109380" y="2212734"/>
              <a:ext cx="1418397" cy="2896665"/>
              <a:chOff x="1032195" y="2212734"/>
              <a:chExt cx="1572768" cy="2896665"/>
            </a:xfrm>
          </p:grpSpPr>
          <p:cxnSp>
            <p:nvCxnSpPr>
              <p:cNvPr id="136" name="直线连接符 61"/>
              <p:cNvCxnSpPr/>
              <p:nvPr/>
            </p:nvCxnSpPr>
            <p:spPr>
              <a:xfrm>
                <a:off x="1032195" y="2212734"/>
                <a:ext cx="1572768" cy="0"/>
              </a:xfrm>
              <a:prstGeom prst="line">
                <a:avLst/>
              </a:prstGeom>
              <a:ln w="12700" cmpd="sng">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37" name="直线连接符 66"/>
              <p:cNvCxnSpPr/>
              <p:nvPr/>
            </p:nvCxnSpPr>
            <p:spPr>
              <a:xfrm>
                <a:off x="1032195" y="2936900"/>
                <a:ext cx="1572768" cy="0"/>
              </a:xfrm>
              <a:prstGeom prst="line">
                <a:avLst/>
              </a:prstGeom>
              <a:ln w="12700" cmpd="sng">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38" name="直线连接符 67"/>
              <p:cNvCxnSpPr/>
              <p:nvPr/>
            </p:nvCxnSpPr>
            <p:spPr>
              <a:xfrm>
                <a:off x="1032195" y="3661066"/>
                <a:ext cx="1572768" cy="0"/>
              </a:xfrm>
              <a:prstGeom prst="line">
                <a:avLst/>
              </a:prstGeom>
              <a:ln w="12700" cmpd="sng">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39" name="直线连接符 68"/>
              <p:cNvCxnSpPr/>
              <p:nvPr/>
            </p:nvCxnSpPr>
            <p:spPr>
              <a:xfrm>
                <a:off x="1032195" y="4385232"/>
                <a:ext cx="1572768" cy="0"/>
              </a:xfrm>
              <a:prstGeom prst="line">
                <a:avLst/>
              </a:prstGeom>
              <a:ln w="12700" cmpd="sng">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40" name="直线连接符 69"/>
              <p:cNvCxnSpPr/>
              <p:nvPr/>
            </p:nvCxnSpPr>
            <p:spPr>
              <a:xfrm>
                <a:off x="1032195" y="5109399"/>
                <a:ext cx="1572768" cy="0"/>
              </a:xfrm>
              <a:prstGeom prst="line">
                <a:avLst/>
              </a:prstGeom>
              <a:ln w="12700" cmpd="sng">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130" name="文本框 129"/>
            <p:cNvSpPr txBox="1"/>
            <p:nvPr/>
          </p:nvSpPr>
          <p:spPr>
            <a:xfrm>
              <a:off x="1495412" y="5380514"/>
              <a:ext cx="646331" cy="369332"/>
            </a:xfrm>
            <a:prstGeom prst="rect">
              <a:avLst/>
            </a:prstGeom>
            <a:noFill/>
          </p:spPr>
          <p:txBody>
            <a:bodyPr wrap="none" rtlCol="0">
              <a:spAutoFit/>
            </a:bodyPr>
            <a:lstStyle/>
            <a:p>
              <a:r>
                <a:rPr kumimoji="1" lang="zh-CN" altLang="en-US" smtClean="0">
                  <a:latin typeface="微软雅黑" panose="020B0503020204020204" pitchFamily="34" charset="-122"/>
                  <a:ea typeface="微软雅黑" panose="020B0503020204020204" pitchFamily="34" charset="-122"/>
                  <a:cs typeface="微软雅黑" panose="020B0503020204020204" pitchFamily="34" charset="-122"/>
                </a:rPr>
                <a:t>银行</a:t>
              </a:r>
              <a:endParaRPr kumimoji="1"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1" name="文本框 130"/>
            <p:cNvSpPr txBox="1"/>
            <p:nvPr/>
          </p:nvSpPr>
          <p:spPr>
            <a:xfrm>
              <a:off x="1495412" y="4544076"/>
              <a:ext cx="646331" cy="369332"/>
            </a:xfrm>
            <a:prstGeom prst="rect">
              <a:avLst/>
            </a:prstGeom>
            <a:noFill/>
          </p:spPr>
          <p:txBody>
            <a:bodyPr wrap="none" rtlCol="0">
              <a:spAutoFit/>
            </a:bodyPr>
            <a:lstStyle/>
            <a:p>
              <a:r>
                <a:rPr kumimoji="1" lang="zh-CN" altLang="en-US" smtClean="0">
                  <a:latin typeface="微软雅黑" panose="020B0503020204020204" pitchFamily="34" charset="-122"/>
                  <a:ea typeface="微软雅黑" panose="020B0503020204020204" pitchFamily="34" charset="-122"/>
                  <a:cs typeface="微软雅黑" panose="020B0503020204020204" pitchFamily="34" charset="-122"/>
                </a:rPr>
                <a:t>保理</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2" name="文本框 131"/>
            <p:cNvSpPr txBox="1"/>
            <p:nvPr/>
          </p:nvSpPr>
          <p:spPr>
            <a:xfrm>
              <a:off x="1495412" y="3823589"/>
              <a:ext cx="646331" cy="369332"/>
            </a:xfrm>
            <a:prstGeom prst="rect">
              <a:avLst/>
            </a:prstGeom>
            <a:noFill/>
          </p:spPr>
          <p:txBody>
            <a:bodyPr wrap="none" rtlCol="0">
              <a:spAutoFit/>
            </a:bodyPr>
            <a:lstStyle/>
            <a:p>
              <a:r>
                <a:rPr kumimoji="1"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租贷</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 name="文本框 132"/>
            <p:cNvSpPr txBox="1"/>
            <p:nvPr/>
          </p:nvSpPr>
          <p:spPr>
            <a:xfrm>
              <a:off x="1495412" y="2409227"/>
              <a:ext cx="646331" cy="369332"/>
            </a:xfrm>
            <a:prstGeom prst="rect">
              <a:avLst/>
            </a:prstGeom>
            <a:noFill/>
          </p:spPr>
          <p:txBody>
            <a:bodyPr wrap="none" rtlCol="0">
              <a:spAutoFit/>
            </a:bodyPr>
            <a:lstStyle/>
            <a:p>
              <a:r>
                <a:rPr kumimoji="1"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小贷</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4" name="文本框 133"/>
            <p:cNvSpPr txBox="1"/>
            <p:nvPr/>
          </p:nvSpPr>
          <p:spPr>
            <a:xfrm>
              <a:off x="1495412" y="3132547"/>
              <a:ext cx="670376" cy="369332"/>
            </a:xfrm>
            <a:prstGeom prst="rect">
              <a:avLst/>
            </a:prstGeom>
            <a:noFill/>
          </p:spPr>
          <p:txBody>
            <a:bodyPr wrap="none" rtlCol="0">
              <a:spAutoFit/>
            </a:bodyPr>
            <a:lstStyle/>
            <a:p>
              <a:r>
                <a:rPr kumimoji="1"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基金</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5" name="文本框 134"/>
            <p:cNvSpPr txBox="1"/>
            <p:nvPr/>
          </p:nvSpPr>
          <p:spPr>
            <a:xfrm>
              <a:off x="1495412" y="1642772"/>
              <a:ext cx="601447" cy="369332"/>
            </a:xfrm>
            <a:prstGeom prst="rect">
              <a:avLst/>
            </a:prstGeom>
            <a:noFill/>
          </p:spPr>
          <p:txBody>
            <a:bodyPr wrap="none" rtlCol="0">
              <a:spAutoFit/>
            </a:bodyPr>
            <a:lstStyle/>
            <a:p>
              <a:r>
                <a:rPr kumimoji="1"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P2P</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141" name="直线箭头连接符 80"/>
          <p:cNvCxnSpPr/>
          <p:nvPr/>
        </p:nvCxnSpPr>
        <p:spPr>
          <a:xfrm flipH="1" flipV="1">
            <a:off x="2298147" y="2411085"/>
            <a:ext cx="1825712" cy="1"/>
          </a:xfrm>
          <a:prstGeom prst="straightConnector1">
            <a:avLst/>
          </a:prstGeom>
          <a:ln>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142" name="文本框 141"/>
          <p:cNvSpPr txBox="1"/>
          <p:nvPr/>
        </p:nvSpPr>
        <p:spPr>
          <a:xfrm>
            <a:off x="2759597" y="2091182"/>
            <a:ext cx="902811" cy="307777"/>
          </a:xfrm>
          <a:prstGeom prst="rect">
            <a:avLst/>
          </a:prstGeom>
          <a:noFill/>
        </p:spPr>
        <p:txBody>
          <a:bodyPr wrap="none" rtlCol="0">
            <a:spAutoFit/>
          </a:bodyPr>
          <a:lstStyle/>
          <a:p>
            <a:r>
              <a:rPr kumimoji="1" lang="zh-CN" altLang="en-US" sz="1400" smtClean="0">
                <a:solidFill>
                  <a:srgbClr val="C00000"/>
                </a:solidFill>
                <a:latin typeface="微软雅黑 Light" panose="020B0502040204020203" charset="-122"/>
                <a:ea typeface="微软雅黑 Light" panose="020B0502040204020203" charset="-122"/>
                <a:cs typeface="微软雅黑 Light" panose="020B0502040204020203" charset="-122"/>
              </a:rPr>
              <a:t>提供资产</a:t>
            </a:r>
            <a:endParaRPr kumimoji="1" lang="zh-CN" altLang="en-US" sz="1400">
              <a:solidFill>
                <a:srgbClr val="C00000"/>
              </a:solidFill>
              <a:latin typeface="微软雅黑 Light" panose="020B0502040204020203" charset="-122"/>
              <a:ea typeface="微软雅黑 Light" panose="020B0502040204020203" charset="-122"/>
              <a:cs typeface="微软雅黑 Light" panose="020B0502040204020203" charset="-122"/>
            </a:endParaRPr>
          </a:p>
        </p:txBody>
      </p:sp>
      <p:sp>
        <p:nvSpPr>
          <p:cNvPr id="143" name="文本框 142"/>
          <p:cNvSpPr txBox="1"/>
          <p:nvPr/>
        </p:nvSpPr>
        <p:spPr>
          <a:xfrm>
            <a:off x="7526676" y="2091182"/>
            <a:ext cx="910827" cy="307777"/>
          </a:xfrm>
          <a:prstGeom prst="rect">
            <a:avLst/>
          </a:prstGeom>
          <a:noFill/>
        </p:spPr>
        <p:txBody>
          <a:bodyPr wrap="none" rtlCol="0">
            <a:spAutoFit/>
          </a:bodyPr>
          <a:lstStyle/>
          <a:p>
            <a:r>
              <a:rPr kumimoji="1" lang="zh-CN" altLang="en-US" sz="1400" dirty="0" smtClean="0">
                <a:solidFill>
                  <a:srgbClr val="C00000"/>
                </a:solidFill>
                <a:latin typeface="微软雅黑 Light" panose="020B0502040204020203" charset="-122"/>
                <a:ea typeface="微软雅黑 Light" panose="020B0502040204020203" charset="-122"/>
                <a:cs typeface="微软雅黑 Light" panose="020B0502040204020203" charset="-122"/>
              </a:rPr>
              <a:t>提供资金</a:t>
            </a:r>
            <a:endParaRPr kumimoji="1" lang="zh-CN" altLang="en-US" sz="1400" dirty="0">
              <a:solidFill>
                <a:srgbClr val="C00000"/>
              </a:solidFill>
              <a:latin typeface="微软雅黑 Light" panose="020B0502040204020203" charset="-122"/>
              <a:ea typeface="微软雅黑 Light" panose="020B0502040204020203" charset="-122"/>
              <a:cs typeface="微软雅黑 Light" panose="020B0502040204020203" charset="-122"/>
            </a:endParaRPr>
          </a:p>
        </p:txBody>
      </p:sp>
      <p:cxnSp>
        <p:nvCxnSpPr>
          <p:cNvPr id="144" name="直线箭头连接符 84"/>
          <p:cNvCxnSpPr/>
          <p:nvPr/>
        </p:nvCxnSpPr>
        <p:spPr>
          <a:xfrm flipV="1">
            <a:off x="7033711" y="2411087"/>
            <a:ext cx="187683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86"/>
          <p:cNvCxnSpPr/>
          <p:nvPr/>
        </p:nvCxnSpPr>
        <p:spPr>
          <a:xfrm flipH="1" flipV="1">
            <a:off x="2298147" y="3813174"/>
            <a:ext cx="1825712" cy="1"/>
          </a:xfrm>
          <a:prstGeom prst="straightConnector1">
            <a:avLst/>
          </a:prstGeom>
          <a:ln>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146" name="文本框 145"/>
          <p:cNvSpPr txBox="1"/>
          <p:nvPr/>
        </p:nvSpPr>
        <p:spPr>
          <a:xfrm>
            <a:off x="2285461" y="3538889"/>
            <a:ext cx="1980029" cy="523220"/>
          </a:xfrm>
          <a:prstGeom prst="rect">
            <a:avLst/>
          </a:prstGeom>
          <a:noFill/>
        </p:spPr>
        <p:txBody>
          <a:bodyPr wrap="none" rtlCol="0">
            <a:spAutoFit/>
          </a:bodyPr>
          <a:lstStyle/>
          <a:p>
            <a:pPr algn="ctr"/>
            <a:r>
              <a:rPr kumimoji="1" lang="zh-CN" altLang="en-US" sz="1400" dirty="0" smtClean="0">
                <a:solidFill>
                  <a:srgbClr val="C00000"/>
                </a:solidFill>
                <a:latin typeface="微软雅黑 Light" panose="020B0502040204020203" charset="-122"/>
                <a:ea typeface="微软雅黑 Light" panose="020B0502040204020203" charset="-122"/>
                <a:cs typeface="微软雅黑 Light" panose="020B0502040204020203" charset="-122"/>
              </a:rPr>
              <a:t>提供基于真实贸易背景</a:t>
            </a:r>
            <a:endParaRPr kumimoji="1" lang="en-US" altLang="zh-CN" sz="1400" dirty="0" smtClean="0">
              <a:solidFill>
                <a:srgbClr val="C00000"/>
              </a:solidFill>
              <a:latin typeface="微软雅黑 Light" panose="020B0502040204020203" charset="-122"/>
              <a:ea typeface="微软雅黑 Light" panose="020B0502040204020203" charset="-122"/>
              <a:cs typeface="微软雅黑 Light" panose="020B0502040204020203" charset="-122"/>
            </a:endParaRPr>
          </a:p>
          <a:p>
            <a:pPr algn="ctr"/>
            <a:r>
              <a:rPr kumimoji="1" lang="zh-CN" altLang="en-US" sz="1400" dirty="0" smtClean="0">
                <a:solidFill>
                  <a:srgbClr val="C00000"/>
                </a:solidFill>
                <a:latin typeface="微软雅黑 Light" panose="020B0502040204020203" charset="-122"/>
                <a:ea typeface="微软雅黑 Light" panose="020B0502040204020203" charset="-122"/>
                <a:cs typeface="微软雅黑 Light" panose="020B0502040204020203" charset="-122"/>
              </a:rPr>
              <a:t>可信任数据</a:t>
            </a:r>
            <a:endParaRPr kumimoji="1" lang="zh-CN" altLang="en-US" sz="1400" dirty="0">
              <a:solidFill>
                <a:srgbClr val="C00000"/>
              </a:solidFill>
              <a:latin typeface="微软雅黑 Light" panose="020B0502040204020203" charset="-122"/>
              <a:ea typeface="微软雅黑 Light" panose="020B0502040204020203" charset="-122"/>
              <a:cs typeface="微软雅黑 Light" panose="020B0502040204020203" charset="-122"/>
            </a:endParaRPr>
          </a:p>
        </p:txBody>
      </p:sp>
      <p:cxnSp>
        <p:nvCxnSpPr>
          <p:cNvPr id="147" name="直线箭头连接符 88"/>
          <p:cNvCxnSpPr/>
          <p:nvPr/>
        </p:nvCxnSpPr>
        <p:spPr>
          <a:xfrm flipH="1" flipV="1">
            <a:off x="2298147" y="5114691"/>
            <a:ext cx="1825712" cy="1"/>
          </a:xfrm>
          <a:prstGeom prst="straightConnector1">
            <a:avLst/>
          </a:prstGeom>
          <a:ln>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148" name="文本框 147"/>
          <p:cNvSpPr txBox="1"/>
          <p:nvPr/>
        </p:nvSpPr>
        <p:spPr>
          <a:xfrm>
            <a:off x="2487077" y="4853081"/>
            <a:ext cx="1441420" cy="523220"/>
          </a:xfrm>
          <a:prstGeom prst="rect">
            <a:avLst/>
          </a:prstGeom>
          <a:noFill/>
        </p:spPr>
        <p:txBody>
          <a:bodyPr wrap="none" rtlCol="0">
            <a:spAutoFit/>
          </a:bodyPr>
          <a:lstStyle/>
          <a:p>
            <a:r>
              <a:rPr kumimoji="1" lang="zh-CN" altLang="en-US" sz="1400" dirty="0" smtClean="0">
                <a:solidFill>
                  <a:srgbClr val="C00000"/>
                </a:solidFill>
                <a:latin typeface="微软雅黑 Light" panose="020B0502040204020203" charset="-122"/>
                <a:ea typeface="微软雅黑 Light" panose="020B0502040204020203" charset="-122"/>
                <a:cs typeface="微软雅黑 Light" panose="020B0502040204020203" charset="-122"/>
              </a:rPr>
              <a:t>为金融机构提供</a:t>
            </a:r>
            <a:endParaRPr kumimoji="1" lang="en-US" altLang="zh-CN" sz="1400" dirty="0" smtClean="0">
              <a:solidFill>
                <a:srgbClr val="C00000"/>
              </a:solidFill>
              <a:latin typeface="微软雅黑 Light" panose="020B0502040204020203" charset="-122"/>
              <a:ea typeface="微软雅黑 Light" panose="020B0502040204020203" charset="-122"/>
              <a:cs typeface="微软雅黑 Light" panose="020B0502040204020203" charset="-122"/>
            </a:endParaRPr>
          </a:p>
          <a:p>
            <a:r>
              <a:rPr kumimoji="1" lang="zh-CN" altLang="en-US" sz="1400" dirty="0" smtClean="0">
                <a:solidFill>
                  <a:srgbClr val="C00000"/>
                </a:solidFill>
                <a:latin typeface="微软雅黑 Light" panose="020B0502040204020203" charset="-122"/>
                <a:ea typeface="微软雅黑 Light" panose="020B0502040204020203" charset="-122"/>
                <a:cs typeface="微软雅黑 Light" panose="020B0502040204020203" charset="-122"/>
              </a:rPr>
              <a:t>风控和助贷服务</a:t>
            </a:r>
            <a:endParaRPr kumimoji="1" lang="zh-CN" altLang="en-US" sz="1400" dirty="0">
              <a:solidFill>
                <a:srgbClr val="C00000"/>
              </a:solidFill>
              <a:latin typeface="微软雅黑 Light" panose="020B0502040204020203" charset="-122"/>
              <a:ea typeface="微软雅黑 Light" panose="020B0502040204020203" charset="-122"/>
              <a:cs typeface="微软雅黑 Light" panose="020B0502040204020203" charset="-122"/>
            </a:endParaRPr>
          </a:p>
        </p:txBody>
      </p:sp>
      <p:sp>
        <p:nvSpPr>
          <p:cNvPr id="149" name="文本框 148"/>
          <p:cNvSpPr txBox="1"/>
          <p:nvPr/>
        </p:nvSpPr>
        <p:spPr>
          <a:xfrm>
            <a:off x="6945521" y="3469167"/>
            <a:ext cx="2021707" cy="307777"/>
          </a:xfrm>
          <a:prstGeom prst="rect">
            <a:avLst/>
          </a:prstGeom>
          <a:noFill/>
        </p:spPr>
        <p:txBody>
          <a:bodyPr wrap="none" rtlCol="0">
            <a:spAutoFit/>
          </a:bodyPr>
          <a:lstStyle/>
          <a:p>
            <a:r>
              <a:rPr kumimoji="1" lang="zh-CN" altLang="en-US" sz="1400" dirty="0" smtClean="0">
                <a:solidFill>
                  <a:srgbClr val="C00000"/>
                </a:solidFill>
                <a:latin typeface="微软雅黑 Light" panose="020B0502040204020203" charset="-122"/>
                <a:ea typeface="微软雅黑 Light" panose="020B0502040204020203" charset="-122"/>
                <a:cs typeface="微软雅黑 Light" panose="020B0502040204020203" charset="-122"/>
              </a:rPr>
              <a:t>追溯和记录供应链信息</a:t>
            </a:r>
            <a:endParaRPr kumimoji="1" lang="zh-CN" altLang="en-US" sz="1400" dirty="0">
              <a:solidFill>
                <a:srgbClr val="C00000"/>
              </a:solidFill>
              <a:latin typeface="微软雅黑 Light" panose="020B0502040204020203" charset="-122"/>
              <a:ea typeface="微软雅黑 Light" panose="020B0502040204020203" charset="-122"/>
              <a:cs typeface="微软雅黑 Light" panose="020B0502040204020203" charset="-122"/>
            </a:endParaRPr>
          </a:p>
        </p:txBody>
      </p:sp>
      <p:cxnSp>
        <p:nvCxnSpPr>
          <p:cNvPr id="150" name="直线箭头连接符 91"/>
          <p:cNvCxnSpPr/>
          <p:nvPr/>
        </p:nvCxnSpPr>
        <p:spPr>
          <a:xfrm flipV="1">
            <a:off x="7033711" y="3789072"/>
            <a:ext cx="187683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7194783" y="4922109"/>
            <a:ext cx="1441420" cy="523220"/>
          </a:xfrm>
          <a:prstGeom prst="rect">
            <a:avLst/>
          </a:prstGeom>
          <a:noFill/>
        </p:spPr>
        <p:txBody>
          <a:bodyPr wrap="none" rtlCol="0">
            <a:spAutoFit/>
          </a:bodyPr>
          <a:lstStyle/>
          <a:p>
            <a:pPr algn="ctr"/>
            <a:r>
              <a:rPr kumimoji="1" lang="zh-CN" altLang="en-US" sz="1400" dirty="0" smtClean="0">
                <a:solidFill>
                  <a:srgbClr val="C00000"/>
                </a:solidFill>
                <a:latin typeface="微软雅黑 Light" panose="020B0502040204020203" charset="-122"/>
                <a:ea typeface="微软雅黑 Light" panose="020B0502040204020203" charset="-122"/>
                <a:cs typeface="微软雅黑 Light" panose="020B0502040204020203" charset="-122"/>
              </a:rPr>
              <a:t>对供应商进行</a:t>
            </a:r>
            <a:endParaRPr kumimoji="1" lang="en-US" altLang="zh-CN" sz="1400" dirty="0" smtClean="0">
              <a:solidFill>
                <a:srgbClr val="C00000"/>
              </a:solidFill>
              <a:latin typeface="微软雅黑 Light" panose="020B0502040204020203" charset="-122"/>
              <a:ea typeface="微软雅黑 Light" panose="020B0502040204020203" charset="-122"/>
              <a:cs typeface="微软雅黑 Light" panose="020B0502040204020203" charset="-122"/>
            </a:endParaRPr>
          </a:p>
          <a:p>
            <a:pPr algn="ctr"/>
            <a:r>
              <a:rPr kumimoji="1" lang="zh-CN" altLang="en-US" sz="1400" dirty="0" smtClean="0">
                <a:solidFill>
                  <a:srgbClr val="C00000"/>
                </a:solidFill>
                <a:latin typeface="微软雅黑 Light" panose="020B0502040204020203" charset="-122"/>
                <a:ea typeface="微软雅黑 Light" panose="020B0502040204020203" charset="-122"/>
                <a:cs typeface="微软雅黑 Light" panose="020B0502040204020203" charset="-122"/>
              </a:rPr>
              <a:t>信用评级和授信</a:t>
            </a:r>
            <a:endParaRPr kumimoji="1" lang="zh-CN" altLang="en-US" sz="1400" dirty="0">
              <a:solidFill>
                <a:srgbClr val="C00000"/>
              </a:solidFill>
              <a:latin typeface="微软雅黑 Light" panose="020B0502040204020203" charset="-122"/>
              <a:ea typeface="微软雅黑 Light" panose="020B0502040204020203" charset="-122"/>
              <a:cs typeface="微软雅黑 Light" panose="020B0502040204020203" charset="-122"/>
            </a:endParaRPr>
          </a:p>
        </p:txBody>
      </p:sp>
      <p:cxnSp>
        <p:nvCxnSpPr>
          <p:cNvPr id="152" name="直线箭头连接符 95"/>
          <p:cNvCxnSpPr/>
          <p:nvPr/>
        </p:nvCxnSpPr>
        <p:spPr>
          <a:xfrm flipV="1">
            <a:off x="7033711" y="5179947"/>
            <a:ext cx="187683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587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63351" y="260648"/>
            <a:ext cx="2339102" cy="461665"/>
          </a:xfrm>
          <a:prstGeom prst="rect">
            <a:avLst/>
          </a:prstGeom>
          <a:solidFill>
            <a:srgbClr val="9D000C"/>
          </a:solidFill>
        </p:spPr>
        <p:txBody>
          <a:bodyPr wrap="none" rtlCol="0">
            <a:spAutoFit/>
          </a:bodyPr>
          <a:lstStyle/>
          <a:p>
            <a:r>
              <a:rPr lang="zh-CN" altLang="en-US" sz="2400" b="1" dirty="0">
                <a:solidFill>
                  <a:srgbClr val="FFFFFF"/>
                </a:solidFill>
                <a:latin typeface="微软雅黑"/>
                <a:ea typeface="微软雅黑"/>
                <a:cs typeface="微软雅黑"/>
              </a:rPr>
              <a:t>供应</a:t>
            </a:r>
            <a:r>
              <a:rPr lang="zh-CN" altLang="en-US" sz="2400" b="1" dirty="0" smtClean="0">
                <a:solidFill>
                  <a:srgbClr val="FFFFFF"/>
                </a:solidFill>
                <a:latin typeface="微软雅黑"/>
                <a:ea typeface="微软雅黑"/>
                <a:cs typeface="微软雅黑"/>
              </a:rPr>
              <a:t>链金融项目</a:t>
            </a:r>
            <a:endParaRPr lang="en-US" altLang="zh-CN" sz="2400" b="1" dirty="0" smtClean="0">
              <a:solidFill>
                <a:srgbClr val="FFFFFF"/>
              </a:solidFill>
              <a:latin typeface="微软雅黑"/>
              <a:ea typeface="微软雅黑"/>
              <a:cs typeface="微软雅黑"/>
            </a:endParaRPr>
          </a:p>
        </p:txBody>
      </p:sp>
      <p:sp>
        <p:nvSpPr>
          <p:cNvPr id="14" name="标题 1"/>
          <p:cNvSpPr txBox="1">
            <a:spLocks/>
          </p:cNvSpPr>
          <p:nvPr/>
        </p:nvSpPr>
        <p:spPr bwMode="auto">
          <a:xfrm>
            <a:off x="2783632" y="262856"/>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供应链金融平台上的“四流”</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grpSp>
        <p:nvGrpSpPr>
          <p:cNvPr id="15" name="组 9"/>
          <p:cNvGrpSpPr/>
          <p:nvPr/>
        </p:nvGrpSpPr>
        <p:grpSpPr>
          <a:xfrm>
            <a:off x="3309847" y="2706420"/>
            <a:ext cx="1332000" cy="871924"/>
            <a:chOff x="2169773" y="2711322"/>
            <a:chExt cx="1332000" cy="871924"/>
          </a:xfrm>
        </p:grpSpPr>
        <p:sp>
          <p:nvSpPr>
            <p:cNvPr id="16" name="圆角矩形 15"/>
            <p:cNvSpPr/>
            <p:nvPr/>
          </p:nvSpPr>
          <p:spPr>
            <a:xfrm>
              <a:off x="2169773" y="2711322"/>
              <a:ext cx="1332000" cy="871924"/>
            </a:xfrm>
            <a:prstGeom prst="round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p:cNvSpPr/>
            <p:nvPr/>
          </p:nvSpPr>
          <p:spPr>
            <a:xfrm>
              <a:off x="2260296" y="2803020"/>
              <a:ext cx="1141811" cy="665113"/>
            </a:xfrm>
            <a:prstGeom prst="roundRect">
              <a:avLst/>
            </a:prstGeom>
            <a:solidFill>
              <a:schemeClr val="accent5">
                <a:lumMod val="60000"/>
                <a:lumOff val="40000"/>
              </a:schemeClr>
            </a:solidFill>
            <a:ln>
              <a:noFill/>
            </a:ln>
            <a:effectLst>
              <a:innerShdw blurRad="50800">
                <a:srgbClr val="FFC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2508035" y="2853406"/>
              <a:ext cx="646331" cy="553998"/>
            </a:xfrm>
            <a:prstGeom prst="rect">
              <a:avLst/>
            </a:prstGeom>
            <a:noFill/>
          </p:spPr>
          <p:txBody>
            <a:bodyPr wrap="non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三级</a:t>
              </a:r>
              <a:endParaRPr kumimoji="1"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1200" dirty="0" smtClean="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供应商</a:t>
              </a:r>
              <a:endParaRPr kumimoji="1" lang="zh-CN" altLang="en-US" sz="12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9" name="组 8"/>
          <p:cNvGrpSpPr/>
          <p:nvPr/>
        </p:nvGrpSpPr>
        <p:grpSpPr>
          <a:xfrm>
            <a:off x="5357785" y="2706420"/>
            <a:ext cx="1332000" cy="871924"/>
            <a:chOff x="4217711" y="2711322"/>
            <a:chExt cx="1332000" cy="871924"/>
          </a:xfrm>
        </p:grpSpPr>
        <p:sp>
          <p:nvSpPr>
            <p:cNvPr id="20" name="圆角矩形 19"/>
            <p:cNvSpPr/>
            <p:nvPr/>
          </p:nvSpPr>
          <p:spPr>
            <a:xfrm>
              <a:off x="4217711" y="2711322"/>
              <a:ext cx="1332000" cy="871924"/>
            </a:xfrm>
            <a:prstGeom prst="round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4317950" y="2803020"/>
              <a:ext cx="1141811" cy="665113"/>
            </a:xfrm>
            <a:prstGeom prst="roundRect">
              <a:avLst/>
            </a:prstGeom>
            <a:solidFill>
              <a:schemeClr val="accent4">
                <a:lumMod val="60000"/>
                <a:lumOff val="40000"/>
                <a:alpha val="90000"/>
              </a:schemeClr>
            </a:solidFill>
            <a:ln>
              <a:noFill/>
            </a:ln>
            <a:effectLst>
              <a:outerShdw blurRad="63500" sx="1000" sy="1000" algn="ctr"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4561172" y="2870285"/>
              <a:ext cx="646331" cy="553998"/>
            </a:xfrm>
            <a:prstGeom prst="rect">
              <a:avLst/>
            </a:prstGeom>
            <a:noFill/>
          </p:spPr>
          <p:txBody>
            <a:bodyPr wrap="non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二级</a:t>
              </a:r>
              <a:endParaRPr kumimoji="1" lang="en-US" altLang="zh-CN"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1200" dirty="0" smtClean="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供应商</a:t>
              </a:r>
              <a:endParaRPr kumimoji="1" lang="zh-CN" altLang="en-US" sz="12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3" name="组 4"/>
          <p:cNvGrpSpPr/>
          <p:nvPr/>
        </p:nvGrpSpPr>
        <p:grpSpPr>
          <a:xfrm>
            <a:off x="9481563" y="2706420"/>
            <a:ext cx="1332000" cy="871924"/>
            <a:chOff x="8341489" y="2711322"/>
            <a:chExt cx="1332000" cy="871924"/>
          </a:xfrm>
        </p:grpSpPr>
        <p:sp>
          <p:nvSpPr>
            <p:cNvPr id="24" name="圆角矩形 23"/>
            <p:cNvSpPr/>
            <p:nvPr/>
          </p:nvSpPr>
          <p:spPr>
            <a:xfrm>
              <a:off x="8341489" y="2711322"/>
              <a:ext cx="1332000" cy="871924"/>
            </a:xfrm>
            <a:prstGeom prst="round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p:cNvSpPr/>
            <p:nvPr/>
          </p:nvSpPr>
          <p:spPr>
            <a:xfrm>
              <a:off x="8433257" y="2803020"/>
              <a:ext cx="1141811" cy="665113"/>
            </a:xfrm>
            <a:prstGeom prst="roundRect">
              <a:avLst/>
            </a:prstGeom>
            <a:solidFill>
              <a:srgbClr val="C00000">
                <a:alpha val="80000"/>
              </a:srgbClr>
            </a:solidFill>
            <a:ln>
              <a:noFill/>
            </a:ln>
            <a:effectLst>
              <a:innerShdw blurRad="63500">
                <a:srgbClr val="FFC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680996" y="2950910"/>
              <a:ext cx="646331" cy="369332"/>
            </a:xfrm>
            <a:prstGeom prst="rect">
              <a:avLst/>
            </a:prstGeom>
            <a:noFill/>
          </p:spPr>
          <p:txBody>
            <a:bodyPr wrap="non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商流</a:t>
              </a:r>
              <a:endParaRPr kumimoji="1"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7" name="组 6"/>
          <p:cNvGrpSpPr/>
          <p:nvPr/>
        </p:nvGrpSpPr>
        <p:grpSpPr>
          <a:xfrm>
            <a:off x="7420579" y="1656511"/>
            <a:ext cx="1332000" cy="871924"/>
            <a:chOff x="6280505" y="1661413"/>
            <a:chExt cx="1332000" cy="871924"/>
          </a:xfrm>
        </p:grpSpPr>
        <p:sp>
          <p:nvSpPr>
            <p:cNvPr id="28" name="圆角矩形 27"/>
            <p:cNvSpPr/>
            <p:nvPr/>
          </p:nvSpPr>
          <p:spPr>
            <a:xfrm>
              <a:off x="6280505" y="1661413"/>
              <a:ext cx="1332000" cy="871924"/>
            </a:xfrm>
            <a:prstGeom prst="roundRect">
              <a:avLst/>
            </a:prstGeom>
            <a:solidFill>
              <a:schemeClr val="bg1">
                <a:lumMod val="95000"/>
              </a:schemeClr>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p:cNvSpPr/>
            <p:nvPr/>
          </p:nvSpPr>
          <p:spPr>
            <a:xfrm>
              <a:off x="6375601" y="1765726"/>
              <a:ext cx="1141811" cy="665113"/>
            </a:xfrm>
            <a:prstGeom prst="roundRect">
              <a:avLst/>
            </a:prstGeom>
            <a:solidFill>
              <a:srgbClr val="FFAE00">
                <a:alpha val="80000"/>
              </a:srgbClr>
            </a:solidFill>
            <a:ln>
              <a:noFill/>
            </a:ln>
            <a:effectLst>
              <a:innerShdw blurRad="63500">
                <a:srgbClr val="FFFF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6507924" y="1913616"/>
              <a:ext cx="877163" cy="369332"/>
            </a:xfrm>
            <a:prstGeom prst="rect">
              <a:avLst/>
            </a:prstGeom>
            <a:noFill/>
          </p:spPr>
          <p:txBody>
            <a:bodyPr wrap="non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资金流</a:t>
              </a:r>
              <a:endParaRPr kumimoji="1"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1" name="组 5"/>
          <p:cNvGrpSpPr/>
          <p:nvPr/>
        </p:nvGrpSpPr>
        <p:grpSpPr>
          <a:xfrm>
            <a:off x="7405723" y="3766133"/>
            <a:ext cx="1332000" cy="871924"/>
            <a:chOff x="6265649" y="3771035"/>
            <a:chExt cx="1332000" cy="871924"/>
          </a:xfrm>
        </p:grpSpPr>
        <p:sp>
          <p:nvSpPr>
            <p:cNvPr id="32" name="圆角矩形 31"/>
            <p:cNvSpPr/>
            <p:nvPr/>
          </p:nvSpPr>
          <p:spPr>
            <a:xfrm>
              <a:off x="6265649" y="3771035"/>
              <a:ext cx="1332000" cy="871924"/>
            </a:xfrm>
            <a:prstGeom prst="roundRect">
              <a:avLst/>
            </a:prstGeom>
            <a:solidFill>
              <a:schemeClr val="bg1">
                <a:lumMod val="95000"/>
              </a:schemeClr>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圆角矩形 32"/>
            <p:cNvSpPr/>
            <p:nvPr/>
          </p:nvSpPr>
          <p:spPr>
            <a:xfrm>
              <a:off x="6375601" y="3868198"/>
              <a:ext cx="1141811" cy="665113"/>
            </a:xfrm>
            <a:prstGeom prst="roundRect">
              <a:avLst/>
            </a:prstGeom>
            <a:solidFill>
              <a:schemeClr val="accent6">
                <a:alpha val="80000"/>
              </a:schemeClr>
            </a:solidFill>
            <a:ln>
              <a:noFill/>
            </a:ln>
            <a:effectLst>
              <a:innerShdw blurRad="63500">
                <a:srgbClr val="FFFF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6623342" y="4016087"/>
              <a:ext cx="646331" cy="369332"/>
            </a:xfrm>
            <a:prstGeom prst="rect">
              <a:avLst/>
            </a:prstGeom>
            <a:noFill/>
          </p:spPr>
          <p:txBody>
            <a:bodyPr wrap="non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物流</a:t>
              </a:r>
              <a:endParaRPr kumimoji="1"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5" name="文本框 34"/>
          <p:cNvSpPr txBox="1"/>
          <p:nvPr/>
        </p:nvSpPr>
        <p:spPr>
          <a:xfrm>
            <a:off x="2044477" y="5293178"/>
            <a:ext cx="8090676" cy="923330"/>
          </a:xfrm>
          <a:prstGeom prst="rect">
            <a:avLst/>
          </a:prstGeom>
          <a:noFill/>
        </p:spPr>
        <p:txBody>
          <a:bodyPr wrap="none" rtlCol="0">
            <a:spAutoFit/>
          </a:bodyPr>
          <a:lstStyle/>
          <a:p>
            <a:pPr marL="285750" indent="-285750">
              <a:lnSpc>
                <a:spcPct val="150000"/>
              </a:lnSpc>
              <a:buFont typeface="Wingdings" panose="05000000000000000000" pitchFamily="2" charset="2"/>
              <a:buChar char="u"/>
            </a:pPr>
            <a:r>
              <a:rPr kumimoji="1"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供应链追溯信息记录在区块链上，并由一级供应商向二级、三级供应商延伸</a:t>
            </a:r>
            <a:endParaRPr kumimoji="1"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u"/>
            </a:pPr>
            <a:r>
              <a:rPr kumimoji="1"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物流和资金流跟随信息流向上游供应商延伸</a:t>
            </a:r>
            <a:endPar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左箭头 35"/>
          <p:cNvSpPr/>
          <p:nvPr/>
        </p:nvSpPr>
        <p:spPr>
          <a:xfrm flipV="1">
            <a:off x="4641847" y="2946008"/>
            <a:ext cx="684000" cy="366746"/>
          </a:xfrm>
          <a:prstGeom prst="leftArrow">
            <a:avLst/>
          </a:prstGeom>
          <a:gradFill flip="none" rotWithShape="1">
            <a:gsLst>
              <a:gs pos="0">
                <a:srgbClr val="FFAE00"/>
              </a:gs>
              <a:gs pos="48000">
                <a:schemeClr val="accent4">
                  <a:lumMod val="97000"/>
                  <a:lumOff val="3000"/>
                </a:schemeClr>
              </a:gs>
              <a:gs pos="100000">
                <a:schemeClr val="accent4">
                  <a:lumMod val="60000"/>
                  <a:lumOff val="40000"/>
                </a:schemeClr>
              </a:gs>
            </a:gsLst>
            <a:lin ang="10800000" scaled="1"/>
            <a:tileRect/>
          </a:gradFill>
          <a:ln>
            <a:gradFill flip="none" rotWithShape="1">
              <a:gsLst>
                <a:gs pos="0">
                  <a:schemeClr val="accent4">
                    <a:lumMod val="0"/>
                    <a:lumOff val="100000"/>
                  </a:schemeClr>
                </a:gs>
                <a:gs pos="35000">
                  <a:schemeClr val="accent4">
                    <a:lumMod val="0"/>
                    <a:lumOff val="100000"/>
                  </a:schemeClr>
                </a:gs>
                <a:gs pos="100000">
                  <a:schemeClr val="accent4">
                    <a:lumMod val="10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左箭头 36"/>
          <p:cNvSpPr/>
          <p:nvPr/>
        </p:nvSpPr>
        <p:spPr>
          <a:xfrm flipV="1">
            <a:off x="6689785" y="2956539"/>
            <a:ext cx="684000" cy="366746"/>
          </a:xfrm>
          <a:prstGeom prst="leftArrow">
            <a:avLst/>
          </a:prstGeom>
          <a:gradFill flip="none" rotWithShape="1">
            <a:gsLst>
              <a:gs pos="0">
                <a:srgbClr val="FFAE00"/>
              </a:gs>
              <a:gs pos="48000">
                <a:schemeClr val="accent4">
                  <a:lumMod val="97000"/>
                  <a:lumOff val="3000"/>
                </a:schemeClr>
              </a:gs>
              <a:gs pos="100000">
                <a:schemeClr val="accent4">
                  <a:lumMod val="60000"/>
                  <a:lumOff val="40000"/>
                </a:schemeClr>
              </a:gs>
            </a:gsLst>
            <a:lin ang="10800000" scaled="1"/>
            <a:tileRect/>
          </a:gradFill>
          <a:ln>
            <a:gradFill flip="none" rotWithShape="1">
              <a:gsLst>
                <a:gs pos="0">
                  <a:schemeClr val="accent4">
                    <a:lumMod val="0"/>
                    <a:lumOff val="100000"/>
                  </a:schemeClr>
                </a:gs>
                <a:gs pos="35000">
                  <a:schemeClr val="accent4">
                    <a:lumMod val="0"/>
                    <a:lumOff val="100000"/>
                  </a:schemeClr>
                </a:gs>
                <a:gs pos="100000">
                  <a:schemeClr val="accent4">
                    <a:lumMod val="10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左箭头 37"/>
          <p:cNvSpPr/>
          <p:nvPr/>
        </p:nvSpPr>
        <p:spPr>
          <a:xfrm flipV="1">
            <a:off x="8751679" y="2950035"/>
            <a:ext cx="684000" cy="366746"/>
          </a:xfrm>
          <a:prstGeom prst="leftArrow">
            <a:avLst/>
          </a:prstGeom>
          <a:gradFill flip="none" rotWithShape="1">
            <a:gsLst>
              <a:gs pos="0">
                <a:srgbClr val="FFAE00"/>
              </a:gs>
              <a:gs pos="48000">
                <a:schemeClr val="accent4">
                  <a:lumMod val="97000"/>
                  <a:lumOff val="3000"/>
                </a:schemeClr>
              </a:gs>
              <a:gs pos="100000">
                <a:schemeClr val="accent4">
                  <a:lumMod val="60000"/>
                  <a:lumOff val="40000"/>
                </a:schemeClr>
              </a:gs>
            </a:gsLst>
            <a:lin ang="10800000" scaled="1"/>
            <a:tileRect/>
          </a:gradFill>
          <a:ln>
            <a:gradFill flip="none" rotWithShape="1">
              <a:gsLst>
                <a:gs pos="0">
                  <a:schemeClr val="accent4">
                    <a:lumMod val="0"/>
                    <a:lumOff val="100000"/>
                  </a:schemeClr>
                </a:gs>
                <a:gs pos="35000">
                  <a:schemeClr val="accent4">
                    <a:lumMod val="0"/>
                    <a:lumOff val="100000"/>
                  </a:schemeClr>
                </a:gs>
                <a:gs pos="100000">
                  <a:schemeClr val="accent4">
                    <a:lumMod val="10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左箭头 38"/>
          <p:cNvSpPr/>
          <p:nvPr/>
        </p:nvSpPr>
        <p:spPr>
          <a:xfrm flipV="1">
            <a:off x="6689785" y="1969823"/>
            <a:ext cx="684000" cy="366746"/>
          </a:xfrm>
          <a:prstGeom prst="leftArrow">
            <a:avLst/>
          </a:prstGeom>
          <a:gradFill flip="none" rotWithShape="1">
            <a:gsLst>
              <a:gs pos="0">
                <a:srgbClr val="FFAE00"/>
              </a:gs>
              <a:gs pos="48000">
                <a:schemeClr val="accent4">
                  <a:lumMod val="97000"/>
                  <a:lumOff val="3000"/>
                </a:schemeClr>
              </a:gs>
              <a:gs pos="100000">
                <a:schemeClr val="accent4">
                  <a:lumMod val="60000"/>
                  <a:lumOff val="40000"/>
                </a:schemeClr>
              </a:gs>
            </a:gsLst>
            <a:lin ang="10800000" scaled="1"/>
            <a:tileRect/>
          </a:gradFill>
          <a:ln>
            <a:gradFill flip="none" rotWithShape="1">
              <a:gsLst>
                <a:gs pos="0">
                  <a:schemeClr val="accent4">
                    <a:lumMod val="0"/>
                    <a:lumOff val="100000"/>
                  </a:schemeClr>
                </a:gs>
                <a:gs pos="35000">
                  <a:schemeClr val="accent4">
                    <a:lumMod val="0"/>
                    <a:lumOff val="100000"/>
                  </a:schemeClr>
                </a:gs>
                <a:gs pos="100000">
                  <a:schemeClr val="accent4">
                    <a:lumMod val="10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左箭头 39"/>
          <p:cNvSpPr/>
          <p:nvPr/>
        </p:nvSpPr>
        <p:spPr>
          <a:xfrm flipV="1">
            <a:off x="6689785" y="4016749"/>
            <a:ext cx="684000" cy="366746"/>
          </a:xfrm>
          <a:prstGeom prst="leftArrow">
            <a:avLst/>
          </a:prstGeom>
          <a:gradFill flip="none" rotWithShape="1">
            <a:gsLst>
              <a:gs pos="0">
                <a:srgbClr val="FFAE00"/>
              </a:gs>
              <a:gs pos="48000">
                <a:schemeClr val="accent4">
                  <a:lumMod val="97000"/>
                  <a:lumOff val="3000"/>
                </a:schemeClr>
              </a:gs>
              <a:gs pos="100000">
                <a:schemeClr val="accent4">
                  <a:lumMod val="60000"/>
                  <a:lumOff val="40000"/>
                </a:schemeClr>
              </a:gs>
            </a:gsLst>
            <a:lin ang="10800000" scaled="1"/>
            <a:tileRect/>
          </a:gradFill>
          <a:ln>
            <a:gradFill flip="none" rotWithShape="1">
              <a:gsLst>
                <a:gs pos="0">
                  <a:schemeClr val="accent4">
                    <a:lumMod val="0"/>
                    <a:lumOff val="100000"/>
                  </a:schemeClr>
                </a:gs>
                <a:gs pos="35000">
                  <a:schemeClr val="accent4">
                    <a:lumMod val="0"/>
                    <a:lumOff val="100000"/>
                  </a:schemeClr>
                </a:gs>
                <a:gs pos="100000">
                  <a:schemeClr val="accent4">
                    <a:lumMod val="10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1" name="组 41"/>
          <p:cNvGrpSpPr/>
          <p:nvPr/>
        </p:nvGrpSpPr>
        <p:grpSpPr>
          <a:xfrm>
            <a:off x="1273783" y="2706420"/>
            <a:ext cx="1332000" cy="871924"/>
            <a:chOff x="2169773" y="2711322"/>
            <a:chExt cx="1332000" cy="871924"/>
          </a:xfrm>
        </p:grpSpPr>
        <p:sp>
          <p:nvSpPr>
            <p:cNvPr id="42" name="圆角矩形 41"/>
            <p:cNvSpPr/>
            <p:nvPr/>
          </p:nvSpPr>
          <p:spPr>
            <a:xfrm>
              <a:off x="2169773" y="2711322"/>
              <a:ext cx="1332000" cy="871924"/>
            </a:xfrm>
            <a:prstGeom prst="round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圆角矩形 42"/>
            <p:cNvSpPr/>
            <p:nvPr/>
          </p:nvSpPr>
          <p:spPr>
            <a:xfrm>
              <a:off x="2260296" y="2803020"/>
              <a:ext cx="1141811" cy="665113"/>
            </a:xfrm>
            <a:prstGeom prst="roundRect">
              <a:avLst/>
            </a:prstGeom>
            <a:solidFill>
              <a:srgbClr val="FF4A44"/>
            </a:solidFill>
            <a:ln>
              <a:noFill/>
            </a:ln>
            <a:effectLst>
              <a:innerShdw blurRad="50800">
                <a:srgbClr val="FFC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p:cNvSpPr txBox="1"/>
            <p:nvPr/>
          </p:nvSpPr>
          <p:spPr>
            <a:xfrm>
              <a:off x="2397421" y="2929488"/>
              <a:ext cx="877163" cy="369332"/>
            </a:xfrm>
            <a:prstGeom prst="rect">
              <a:avLst/>
            </a:prstGeom>
            <a:noFill/>
          </p:spPr>
          <p:txBody>
            <a:bodyPr wrap="none" rtlCol="0">
              <a:spAutoFit/>
            </a:bodyPr>
            <a:lstStyle/>
            <a:p>
              <a:r>
                <a:rPr kumimoji="1" lang="zh-CN" altLang="en-US"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信息流</a:t>
              </a:r>
              <a:endParaRPr kumimoji="1" lang="zh-CN" altLang="en-US" sz="12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5" name="左箭头 44"/>
          <p:cNvSpPr/>
          <p:nvPr/>
        </p:nvSpPr>
        <p:spPr>
          <a:xfrm flipV="1">
            <a:off x="2605783" y="2946008"/>
            <a:ext cx="684000" cy="366746"/>
          </a:xfrm>
          <a:prstGeom prst="leftArrow">
            <a:avLst/>
          </a:prstGeom>
          <a:gradFill flip="none" rotWithShape="1">
            <a:gsLst>
              <a:gs pos="0">
                <a:srgbClr val="FFAE00"/>
              </a:gs>
              <a:gs pos="48000">
                <a:schemeClr val="accent4">
                  <a:lumMod val="97000"/>
                  <a:lumOff val="3000"/>
                </a:schemeClr>
              </a:gs>
              <a:gs pos="100000">
                <a:schemeClr val="accent4">
                  <a:lumMod val="60000"/>
                  <a:lumOff val="40000"/>
                </a:schemeClr>
              </a:gs>
            </a:gsLst>
            <a:lin ang="10800000" scaled="1"/>
            <a:tileRect/>
          </a:gradFill>
          <a:ln>
            <a:gradFill flip="none" rotWithShape="1">
              <a:gsLst>
                <a:gs pos="0">
                  <a:schemeClr val="accent4">
                    <a:lumMod val="0"/>
                    <a:lumOff val="100000"/>
                  </a:schemeClr>
                </a:gs>
                <a:gs pos="35000">
                  <a:schemeClr val="accent4">
                    <a:lumMod val="0"/>
                    <a:lumOff val="100000"/>
                  </a:schemeClr>
                </a:gs>
                <a:gs pos="100000">
                  <a:schemeClr val="accent4">
                    <a:lumMod val="10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6" name="组 8"/>
          <p:cNvGrpSpPr/>
          <p:nvPr/>
        </p:nvGrpSpPr>
        <p:grpSpPr>
          <a:xfrm>
            <a:off x="7430488" y="2709186"/>
            <a:ext cx="1332000" cy="871924"/>
            <a:chOff x="4217711" y="2711322"/>
            <a:chExt cx="1332000" cy="871924"/>
          </a:xfrm>
        </p:grpSpPr>
        <p:sp>
          <p:nvSpPr>
            <p:cNvPr id="47" name="圆角矩形 46"/>
            <p:cNvSpPr/>
            <p:nvPr/>
          </p:nvSpPr>
          <p:spPr>
            <a:xfrm>
              <a:off x="4217711" y="2711322"/>
              <a:ext cx="1332000" cy="871924"/>
            </a:xfrm>
            <a:prstGeom prst="roundRect">
              <a:avLst/>
            </a:prstGeom>
            <a:solidFill>
              <a:schemeClr val="bg1"/>
            </a:solidFill>
            <a:ln>
              <a:noFill/>
            </a:ln>
            <a:effectLst>
              <a:outerShdw blurRad="63500" sx="102000" sy="102000" algn="ctr" rotWithShape="0">
                <a:srgbClr val="C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圆角矩形 47"/>
            <p:cNvSpPr/>
            <p:nvPr/>
          </p:nvSpPr>
          <p:spPr>
            <a:xfrm>
              <a:off x="4317950" y="2803020"/>
              <a:ext cx="1141811" cy="665113"/>
            </a:xfrm>
            <a:prstGeom prst="roundRect">
              <a:avLst/>
            </a:prstGeom>
            <a:solidFill>
              <a:schemeClr val="accent4">
                <a:lumMod val="60000"/>
                <a:lumOff val="40000"/>
                <a:alpha val="90000"/>
              </a:schemeClr>
            </a:solidFill>
            <a:ln>
              <a:noFill/>
            </a:ln>
            <a:effectLst>
              <a:outerShdw blurRad="63500" sx="1000" sy="1000" algn="ctr" rotWithShape="0">
                <a:srgbClr val="FFC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80"/>
            <p:cNvSpPr txBox="1"/>
            <p:nvPr/>
          </p:nvSpPr>
          <p:spPr>
            <a:xfrm>
              <a:off x="4561172" y="2870285"/>
              <a:ext cx="646331" cy="553998"/>
            </a:xfrm>
            <a:prstGeom prst="rect">
              <a:avLst/>
            </a:prstGeom>
            <a:noFill/>
          </p:spPr>
          <p:txBody>
            <a:bodyPr wrap="non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一级</a:t>
              </a:r>
              <a:endParaRPr kumimoji="1" lang="en-US" altLang="zh-CN"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1200" dirty="0" smtClean="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供应商</a:t>
              </a:r>
              <a:endParaRPr kumimoji="1" lang="zh-CN" altLang="en-US" sz="120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extLst>
      <p:ext uri="{BB962C8B-B14F-4D97-AF65-F5344CB8AC3E}">
        <p14:creationId xmlns:p14="http://schemas.microsoft.com/office/powerpoint/2010/main" val="1683752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351" y="260648"/>
            <a:ext cx="2339102" cy="461665"/>
          </a:xfrm>
          <a:prstGeom prst="rect">
            <a:avLst/>
          </a:prstGeom>
          <a:solidFill>
            <a:srgbClr val="9D000C"/>
          </a:solidFill>
        </p:spPr>
        <p:txBody>
          <a:bodyPr wrap="none" rtlCol="0">
            <a:spAutoFit/>
          </a:bodyPr>
          <a:lstStyle/>
          <a:p>
            <a:r>
              <a:rPr lang="zh-CN" altLang="en-US" sz="2400" b="1" dirty="0">
                <a:solidFill>
                  <a:srgbClr val="FFFFFF"/>
                </a:solidFill>
                <a:latin typeface="微软雅黑"/>
                <a:ea typeface="微软雅黑"/>
                <a:cs typeface="微软雅黑"/>
              </a:rPr>
              <a:t>供应</a:t>
            </a:r>
            <a:r>
              <a:rPr lang="zh-CN" altLang="en-US" sz="2400" b="1" dirty="0" smtClean="0">
                <a:solidFill>
                  <a:srgbClr val="FFFFFF"/>
                </a:solidFill>
                <a:latin typeface="微软雅黑"/>
                <a:ea typeface="微软雅黑"/>
                <a:cs typeface="微软雅黑"/>
              </a:rPr>
              <a:t>链金融项目</a:t>
            </a:r>
            <a:endParaRPr lang="en-US" altLang="zh-CN" sz="2400" b="1" dirty="0" smtClean="0">
              <a:solidFill>
                <a:srgbClr val="FFFFFF"/>
              </a:solidFill>
              <a:latin typeface="微软雅黑"/>
              <a:ea typeface="微软雅黑"/>
              <a:cs typeface="微软雅黑"/>
            </a:endParaRPr>
          </a:p>
        </p:txBody>
      </p:sp>
      <p:sp>
        <p:nvSpPr>
          <p:cNvPr id="7" name="标题 1"/>
          <p:cNvSpPr txBox="1">
            <a:spLocks/>
          </p:cNvSpPr>
          <p:nvPr/>
        </p:nvSpPr>
        <p:spPr bwMode="auto">
          <a:xfrm>
            <a:off x="2771330" y="270868"/>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供应链金融平台生态建设</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grpSp>
        <p:nvGrpSpPr>
          <p:cNvPr id="9" name="组合 5"/>
          <p:cNvGrpSpPr/>
          <p:nvPr/>
        </p:nvGrpSpPr>
        <p:grpSpPr>
          <a:xfrm>
            <a:off x="1597025" y="1408430"/>
            <a:ext cx="904875" cy="3792855"/>
            <a:chOff x="10484" y="2413"/>
            <a:chExt cx="5786" cy="1137"/>
          </a:xfrm>
        </p:grpSpPr>
        <p:sp>
          <p:nvSpPr>
            <p:cNvPr id="10" name="圆角矩形 9"/>
            <p:cNvSpPr/>
            <p:nvPr/>
          </p:nvSpPr>
          <p:spPr>
            <a:xfrm>
              <a:off x="10484" y="2413"/>
              <a:ext cx="5786" cy="1137"/>
            </a:xfrm>
            <a:prstGeom prst="roundRect">
              <a:avLst/>
            </a:prstGeom>
            <a:solidFill>
              <a:srgbClr val="E2565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1058" y="2511"/>
              <a:ext cx="4643" cy="941"/>
            </a:xfrm>
            <a:prstGeom prst="rect">
              <a:avLst/>
            </a:prstGeom>
            <a:noFill/>
          </p:spPr>
          <p:txBody>
            <a:bodyPr wrap="squar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银行</a:t>
              </a:r>
            </a:p>
            <a:p>
              <a:endPar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基金</a:t>
              </a:r>
            </a:p>
            <a:p>
              <a:endPar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租赁</a:t>
              </a:r>
            </a:p>
            <a:p>
              <a:endPar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小贷</a:t>
              </a:r>
            </a:p>
            <a:p>
              <a:endPar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保理</a:t>
              </a:r>
            </a:p>
            <a:p>
              <a:endPar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en-US" altLang="zh-CN"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P2P</a:t>
              </a:r>
            </a:p>
          </p:txBody>
        </p:sp>
      </p:grpSp>
      <p:grpSp>
        <p:nvGrpSpPr>
          <p:cNvPr id="12" name="组合 8"/>
          <p:cNvGrpSpPr/>
          <p:nvPr/>
        </p:nvGrpSpPr>
        <p:grpSpPr>
          <a:xfrm>
            <a:off x="5998845" y="1408430"/>
            <a:ext cx="904875" cy="3792855"/>
            <a:chOff x="10484" y="2413"/>
            <a:chExt cx="5786" cy="1137"/>
          </a:xfrm>
        </p:grpSpPr>
        <p:sp>
          <p:nvSpPr>
            <p:cNvPr id="13" name="圆角矩形 12"/>
            <p:cNvSpPr/>
            <p:nvPr/>
          </p:nvSpPr>
          <p:spPr>
            <a:xfrm>
              <a:off x="10484" y="2413"/>
              <a:ext cx="5786" cy="1137"/>
            </a:xfrm>
            <a:prstGeom prst="roundRect">
              <a:avLst/>
            </a:prstGeom>
            <a:solidFill>
              <a:srgbClr val="E2565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1058" y="2511"/>
              <a:ext cx="4643" cy="858"/>
            </a:xfrm>
            <a:prstGeom prst="rect">
              <a:avLst/>
            </a:prstGeom>
            <a:noFill/>
          </p:spPr>
          <p:txBody>
            <a:bodyPr wrap="squar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应收账款</a:t>
              </a:r>
            </a:p>
            <a:p>
              <a:endPar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票据</a:t>
              </a:r>
            </a:p>
            <a:p>
              <a:endPar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仓单</a:t>
              </a:r>
            </a:p>
            <a:p>
              <a:endPar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订单</a:t>
              </a:r>
            </a:p>
            <a:p>
              <a:endPar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en-US" altLang="zh-CN"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5" name="左右箭头 14"/>
          <p:cNvSpPr/>
          <p:nvPr/>
        </p:nvSpPr>
        <p:spPr>
          <a:xfrm>
            <a:off x="2513965" y="2512695"/>
            <a:ext cx="3478530" cy="2565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上箭头 15"/>
          <p:cNvSpPr/>
          <p:nvPr/>
        </p:nvSpPr>
        <p:spPr>
          <a:xfrm>
            <a:off x="2893695" y="2710180"/>
            <a:ext cx="112395" cy="7283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上箭头 16"/>
          <p:cNvSpPr/>
          <p:nvPr/>
        </p:nvSpPr>
        <p:spPr>
          <a:xfrm>
            <a:off x="3717925" y="2710180"/>
            <a:ext cx="112395" cy="7283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上箭头 17"/>
          <p:cNvSpPr/>
          <p:nvPr/>
        </p:nvSpPr>
        <p:spPr>
          <a:xfrm>
            <a:off x="4554855" y="2710180"/>
            <a:ext cx="112395" cy="7283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上箭头 18"/>
          <p:cNvSpPr/>
          <p:nvPr/>
        </p:nvSpPr>
        <p:spPr>
          <a:xfrm>
            <a:off x="5285740" y="2710180"/>
            <a:ext cx="112395" cy="7283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6"/>
          <p:cNvGrpSpPr/>
          <p:nvPr/>
        </p:nvGrpSpPr>
        <p:grpSpPr>
          <a:xfrm>
            <a:off x="2653665" y="3438525"/>
            <a:ext cx="593090" cy="1054837"/>
            <a:chOff x="2466" y="5432"/>
            <a:chExt cx="2863" cy="1137"/>
          </a:xfrm>
        </p:grpSpPr>
        <p:sp>
          <p:nvSpPr>
            <p:cNvPr id="21" name="圆角矩形 20"/>
            <p:cNvSpPr/>
            <p:nvPr/>
          </p:nvSpPr>
          <p:spPr>
            <a:xfrm>
              <a:off x="2466" y="5432"/>
              <a:ext cx="2863" cy="1137"/>
            </a:xfrm>
            <a:prstGeom prst="roundRect">
              <a:avLst/>
            </a:prstGeom>
            <a:solidFill>
              <a:srgbClr val="E2565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3034" y="5711"/>
              <a:ext cx="1840" cy="695"/>
            </a:xfrm>
            <a:prstGeom prst="rect">
              <a:avLst/>
            </a:prstGeom>
            <a:noFill/>
          </p:spPr>
          <p:txBody>
            <a:bodyPr wrap="squar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助贷</a:t>
              </a:r>
            </a:p>
          </p:txBody>
        </p:sp>
      </p:grpSp>
      <p:grpSp>
        <p:nvGrpSpPr>
          <p:cNvPr id="23" name="组合 19"/>
          <p:cNvGrpSpPr/>
          <p:nvPr/>
        </p:nvGrpSpPr>
        <p:grpSpPr>
          <a:xfrm>
            <a:off x="3477260" y="3438525"/>
            <a:ext cx="593090" cy="1054837"/>
            <a:chOff x="2466" y="5432"/>
            <a:chExt cx="2863" cy="1137"/>
          </a:xfrm>
        </p:grpSpPr>
        <p:sp>
          <p:nvSpPr>
            <p:cNvPr id="24" name="圆角矩形 23"/>
            <p:cNvSpPr/>
            <p:nvPr/>
          </p:nvSpPr>
          <p:spPr>
            <a:xfrm>
              <a:off x="2466" y="5432"/>
              <a:ext cx="2863" cy="1137"/>
            </a:xfrm>
            <a:prstGeom prst="roundRect">
              <a:avLst/>
            </a:prstGeom>
            <a:solidFill>
              <a:srgbClr val="E2565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p:nvPr/>
          </p:nvSpPr>
          <p:spPr>
            <a:xfrm>
              <a:off x="3034" y="5711"/>
              <a:ext cx="1840" cy="695"/>
            </a:xfrm>
            <a:prstGeom prst="rect">
              <a:avLst/>
            </a:prstGeom>
            <a:noFill/>
          </p:spPr>
          <p:txBody>
            <a:bodyPr wrap="squar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评级</a:t>
              </a:r>
            </a:p>
          </p:txBody>
        </p:sp>
      </p:grpSp>
      <p:grpSp>
        <p:nvGrpSpPr>
          <p:cNvPr id="26" name="组合 22"/>
          <p:cNvGrpSpPr/>
          <p:nvPr/>
        </p:nvGrpSpPr>
        <p:grpSpPr>
          <a:xfrm>
            <a:off x="4314190" y="3438525"/>
            <a:ext cx="593090" cy="1054837"/>
            <a:chOff x="2466" y="5432"/>
            <a:chExt cx="2863" cy="1137"/>
          </a:xfrm>
        </p:grpSpPr>
        <p:sp>
          <p:nvSpPr>
            <p:cNvPr id="27" name="圆角矩形 26"/>
            <p:cNvSpPr/>
            <p:nvPr/>
          </p:nvSpPr>
          <p:spPr>
            <a:xfrm>
              <a:off x="2466" y="5432"/>
              <a:ext cx="2863" cy="1137"/>
            </a:xfrm>
            <a:prstGeom prst="roundRect">
              <a:avLst/>
            </a:prstGeom>
            <a:solidFill>
              <a:srgbClr val="E2565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3034" y="5711"/>
              <a:ext cx="1840" cy="695"/>
            </a:xfrm>
            <a:prstGeom prst="rect">
              <a:avLst/>
            </a:prstGeom>
            <a:noFill/>
          </p:spPr>
          <p:txBody>
            <a:bodyPr wrap="squar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征信</a:t>
              </a:r>
            </a:p>
          </p:txBody>
        </p:sp>
      </p:grpSp>
      <p:grpSp>
        <p:nvGrpSpPr>
          <p:cNvPr id="29" name="组合 25"/>
          <p:cNvGrpSpPr/>
          <p:nvPr/>
        </p:nvGrpSpPr>
        <p:grpSpPr>
          <a:xfrm>
            <a:off x="5045075" y="3438525"/>
            <a:ext cx="593090" cy="1054837"/>
            <a:chOff x="2466" y="5432"/>
            <a:chExt cx="2863" cy="1137"/>
          </a:xfrm>
        </p:grpSpPr>
        <p:sp>
          <p:nvSpPr>
            <p:cNvPr id="30" name="圆角矩形 29"/>
            <p:cNvSpPr/>
            <p:nvPr/>
          </p:nvSpPr>
          <p:spPr>
            <a:xfrm>
              <a:off x="2466" y="5432"/>
              <a:ext cx="2863" cy="1137"/>
            </a:xfrm>
            <a:prstGeom prst="roundRect">
              <a:avLst/>
            </a:prstGeom>
            <a:solidFill>
              <a:srgbClr val="E2565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3034" y="5711"/>
              <a:ext cx="1840" cy="695"/>
            </a:xfrm>
            <a:prstGeom prst="rect">
              <a:avLst/>
            </a:prstGeom>
            <a:noFill/>
          </p:spPr>
          <p:txBody>
            <a:bodyPr wrap="square" rtlCol="0">
              <a:spAutoFit/>
            </a:bodyPr>
            <a:lstStyle/>
            <a:p>
              <a:r>
                <a:rPr kumimoji="1" lang="zh-CN" altLang="en-US"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法务</a:t>
              </a:r>
            </a:p>
          </p:txBody>
        </p:sp>
      </p:grpSp>
      <p:sp>
        <p:nvSpPr>
          <p:cNvPr id="32" name="圆角矩形 31"/>
          <p:cNvSpPr/>
          <p:nvPr/>
        </p:nvSpPr>
        <p:spPr>
          <a:xfrm>
            <a:off x="7758430" y="1550670"/>
            <a:ext cx="3279775" cy="3362325"/>
          </a:xfrm>
          <a:prstGeom prst="roundRect">
            <a:avLst/>
          </a:prstGeom>
          <a:solidFill>
            <a:schemeClr val="accent2">
              <a:lumMod val="20000"/>
              <a:lumOff val="80000"/>
            </a:schemeClr>
          </a:solidFill>
          <a:ln>
            <a:solidFill>
              <a:schemeClr val="bg1">
                <a:lumMod val="95000"/>
              </a:schemeClr>
            </a:solidFill>
          </a:ln>
          <a:effectLst>
            <a:outerShdw blurRad="50800" dist="38100" dir="54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p:cNvSpPr txBox="1"/>
          <p:nvPr/>
        </p:nvSpPr>
        <p:spPr>
          <a:xfrm>
            <a:off x="8069195" y="1580555"/>
            <a:ext cx="2883300" cy="2999740"/>
          </a:xfrm>
          <a:prstGeom prst="rect">
            <a:avLst/>
          </a:prstGeom>
          <a:noFill/>
        </p:spPr>
        <p:txBody>
          <a:bodyPr wrap="square" rtlCol="0">
            <a:spAutoFit/>
          </a:bodyPr>
          <a:lstStyle/>
          <a:p>
            <a:pPr>
              <a:lnSpc>
                <a:spcPct val="150000"/>
              </a:lnSpc>
            </a:pPr>
            <a:r>
              <a:rPr kumimoji="1"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供应链金融平台主要是对接资产端（供应链上融资需求）和资金端（金融机构），平台上将引入为供应链金融服务的各类机构（助贷、评级、征信、法务等）</a:t>
            </a:r>
          </a:p>
        </p:txBody>
      </p:sp>
    </p:spTree>
    <p:extLst>
      <p:ext uri="{BB962C8B-B14F-4D97-AF65-F5344CB8AC3E}">
        <p14:creationId xmlns:p14="http://schemas.microsoft.com/office/powerpoint/2010/main" val="1437729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63351" y="260648"/>
            <a:ext cx="2646878"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可信银企终端项目</a:t>
            </a:r>
            <a:endParaRPr lang="en-US" altLang="zh-CN" sz="2400" b="1" dirty="0" smtClean="0">
              <a:solidFill>
                <a:srgbClr val="FFFFFF"/>
              </a:solidFill>
              <a:latin typeface="微软雅黑"/>
              <a:ea typeface="微软雅黑"/>
              <a:cs typeface="微软雅黑"/>
            </a:endParaRPr>
          </a:p>
        </p:txBody>
      </p:sp>
      <p:sp>
        <p:nvSpPr>
          <p:cNvPr id="14" name="标题 1"/>
          <p:cNvSpPr txBox="1">
            <a:spLocks/>
          </p:cNvSpPr>
          <p:nvPr/>
        </p:nvSpPr>
        <p:spPr bwMode="auto">
          <a:xfrm>
            <a:off x="3452900" y="260650"/>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可信银企终端</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0432" y="3035867"/>
            <a:ext cx="2324954" cy="309993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1868" y="3035867"/>
            <a:ext cx="5659667" cy="3099938"/>
          </a:xfrm>
          <a:prstGeom prst="rect">
            <a:avLst/>
          </a:prstGeom>
        </p:spPr>
      </p:pic>
      <p:sp>
        <p:nvSpPr>
          <p:cNvPr id="17" name="矩形 16"/>
          <p:cNvSpPr/>
          <p:nvPr/>
        </p:nvSpPr>
        <p:spPr>
          <a:xfrm>
            <a:off x="404900" y="1185978"/>
            <a:ext cx="11232918" cy="1431161"/>
          </a:xfrm>
          <a:prstGeom prst="rect">
            <a:avLst/>
          </a:prstGeom>
        </p:spPr>
        <p:txBody>
          <a:bodyPr wrap="square">
            <a:spAutoFit/>
          </a:bodyPr>
          <a:lstStyle/>
          <a:p>
            <a:pPr marL="285750" indent="-285750">
              <a:spcBef>
                <a:spcPts val="600"/>
              </a:spcBef>
              <a:buClr>
                <a:srgbClr val="FF0000"/>
              </a:buClr>
              <a:buSzPct val="100000"/>
              <a:buFont typeface="Arial" panose="020B0604020202020204" pitchFamily="34" charset="0"/>
              <a:buChar char="•"/>
              <a:defRPr/>
            </a:pPr>
            <a:r>
              <a:rPr lang="zh-CN" altLang="en-US" kern="0" dirty="0">
                <a:solidFill>
                  <a:schemeClr val="tx2">
                    <a:lumMod val="75000"/>
                    <a:lumOff val="25000"/>
                  </a:schemeClr>
                </a:solidFill>
                <a:latin typeface="微软雅黑" panose="020B0503020204020204" pitchFamily="34" charset="-122"/>
                <a:ea typeface="微软雅黑" panose="020B0503020204020204" pitchFamily="34" charset="-122"/>
              </a:rPr>
              <a:t>研发专业台式银企终端及相关软件</a:t>
            </a:r>
            <a:r>
              <a:rPr lang="zh-CN" altLang="en-US" kern="0" dirty="0" smtClean="0">
                <a:solidFill>
                  <a:schemeClr val="tx2">
                    <a:lumMod val="75000"/>
                    <a:lumOff val="25000"/>
                  </a:schemeClr>
                </a:solidFill>
                <a:latin typeface="微软雅黑" panose="020B0503020204020204" pitchFamily="34" charset="-122"/>
                <a:ea typeface="微软雅黑" panose="020B0503020204020204" pitchFamily="34" charset="-122"/>
              </a:rPr>
              <a:t>，把大量银行企业柜台业务转变成企业在自己办公室里自主办理；</a:t>
            </a:r>
            <a:endParaRPr lang="en-US" altLang="zh-CN" kern="0" dirty="0" smtClean="0">
              <a:solidFill>
                <a:schemeClr val="tx2">
                  <a:lumMod val="75000"/>
                  <a:lumOff val="25000"/>
                </a:schemeClr>
              </a:solidFill>
              <a:latin typeface="微软雅黑" panose="020B0503020204020204" pitchFamily="34" charset="-122"/>
              <a:ea typeface="微软雅黑" panose="020B0503020204020204" pitchFamily="34" charset="-122"/>
            </a:endParaRPr>
          </a:p>
          <a:p>
            <a:pPr marL="285750" indent="-285750">
              <a:spcBef>
                <a:spcPts val="600"/>
              </a:spcBef>
              <a:buClr>
                <a:srgbClr val="FF0000"/>
              </a:buClr>
              <a:buSzPct val="100000"/>
              <a:buFont typeface="Arial" panose="020B0604020202020204" pitchFamily="34" charset="0"/>
              <a:buChar char="•"/>
              <a:defRPr/>
            </a:pPr>
            <a:r>
              <a:rPr lang="zh-CN" altLang="en-US" kern="0" dirty="0" smtClean="0">
                <a:solidFill>
                  <a:schemeClr val="tx2">
                    <a:lumMod val="75000"/>
                    <a:lumOff val="25000"/>
                  </a:schemeClr>
                </a:solidFill>
                <a:latin typeface="微软雅黑" panose="020B0503020204020204" pitchFamily="34" charset="-122"/>
                <a:ea typeface="微软雅黑" panose="020B0503020204020204" pitchFamily="34" charset="-122"/>
              </a:rPr>
              <a:t>通过</a:t>
            </a:r>
            <a:r>
              <a:rPr lang="zh-CN" altLang="en-US" kern="0" dirty="0">
                <a:solidFill>
                  <a:schemeClr val="tx2">
                    <a:lumMod val="75000"/>
                    <a:lumOff val="25000"/>
                  </a:schemeClr>
                </a:solidFill>
                <a:latin typeface="微软雅黑" panose="020B0503020204020204" pitchFamily="34" charset="-122"/>
                <a:ea typeface="微软雅黑" panose="020B0503020204020204" pitchFamily="34" charset="-122"/>
              </a:rPr>
              <a:t>生物识别和区块链</a:t>
            </a:r>
            <a:r>
              <a:rPr lang="zh-CN" altLang="en-US" kern="0" dirty="0" smtClean="0">
                <a:solidFill>
                  <a:schemeClr val="tx2">
                    <a:lumMod val="75000"/>
                    <a:lumOff val="25000"/>
                  </a:schemeClr>
                </a:solidFill>
                <a:latin typeface="微软雅黑" panose="020B0503020204020204" pitchFamily="34" charset="-122"/>
                <a:ea typeface="微软雅黑" panose="020B0503020204020204" pitchFamily="34" charset="-122"/>
              </a:rPr>
              <a:t>技术</a:t>
            </a:r>
            <a:r>
              <a:rPr lang="zh-CN" altLang="en-US" kern="0" dirty="0">
                <a:solidFill>
                  <a:schemeClr val="tx2">
                    <a:lumMod val="75000"/>
                    <a:lumOff val="25000"/>
                  </a:schemeClr>
                </a:solidFill>
                <a:latin typeface="微软雅黑" panose="020B0503020204020204" pitchFamily="34" charset="-122"/>
                <a:ea typeface="微软雅黑" panose="020B0503020204020204" pitchFamily="34" charset="-122"/>
              </a:rPr>
              <a:t>来</a:t>
            </a:r>
            <a:r>
              <a:rPr lang="zh-CN" altLang="en-US" kern="0" dirty="0" smtClean="0">
                <a:solidFill>
                  <a:schemeClr val="tx2">
                    <a:lumMod val="75000"/>
                    <a:lumOff val="25000"/>
                  </a:schemeClr>
                </a:solidFill>
                <a:latin typeface="微软雅黑" panose="020B0503020204020204" pitchFamily="34" charset="-122"/>
                <a:ea typeface="微软雅黑" panose="020B0503020204020204" pitchFamily="34" charset="-122"/>
              </a:rPr>
              <a:t>完成原本需要面对面才能做到的“验真”过程；</a:t>
            </a:r>
            <a:endParaRPr lang="en-US" altLang="zh-CN" kern="0" dirty="0" smtClean="0">
              <a:solidFill>
                <a:schemeClr val="tx2">
                  <a:lumMod val="75000"/>
                  <a:lumOff val="25000"/>
                </a:schemeClr>
              </a:solidFill>
              <a:latin typeface="微软雅黑" panose="020B0503020204020204" pitchFamily="34" charset="-122"/>
              <a:ea typeface="微软雅黑" panose="020B0503020204020204" pitchFamily="34" charset="-122"/>
            </a:endParaRPr>
          </a:p>
          <a:p>
            <a:pPr marL="285750" indent="-285750">
              <a:spcBef>
                <a:spcPts val="600"/>
              </a:spcBef>
              <a:buClr>
                <a:srgbClr val="FF0000"/>
              </a:buClr>
              <a:buSzPct val="100000"/>
              <a:buFont typeface="Arial" panose="020B0604020202020204" pitchFamily="34" charset="0"/>
              <a:buChar char="•"/>
              <a:defRPr/>
            </a:pPr>
            <a:r>
              <a:rPr lang="zh-CN" altLang="en-US" kern="0" dirty="0" smtClean="0">
                <a:solidFill>
                  <a:schemeClr val="tx2">
                    <a:lumMod val="75000"/>
                    <a:lumOff val="25000"/>
                  </a:schemeClr>
                </a:solidFill>
                <a:latin typeface="微软雅黑" panose="020B0503020204020204" pitchFamily="34" charset="-122"/>
                <a:ea typeface="微软雅黑" panose="020B0503020204020204" pitchFamily="34" charset="-122"/>
              </a:rPr>
              <a:t>大幅</a:t>
            </a:r>
            <a:r>
              <a:rPr lang="zh-CN" altLang="en-US" kern="0" dirty="0">
                <a:solidFill>
                  <a:schemeClr val="tx2">
                    <a:lumMod val="75000"/>
                    <a:lumOff val="25000"/>
                  </a:schemeClr>
                </a:solidFill>
                <a:latin typeface="微软雅黑" panose="020B0503020204020204" pitchFamily="34" charset="-122"/>
                <a:ea typeface="微软雅黑" panose="020B0503020204020204" pitchFamily="34" charset="-122"/>
              </a:rPr>
              <a:t>简化银行企业业务处理流程，节省双方人力和</a:t>
            </a:r>
            <a:r>
              <a:rPr lang="zh-CN" altLang="en-US" kern="0" dirty="0" smtClean="0">
                <a:solidFill>
                  <a:schemeClr val="tx2">
                    <a:lumMod val="75000"/>
                    <a:lumOff val="25000"/>
                  </a:schemeClr>
                </a:solidFill>
                <a:latin typeface="微软雅黑" panose="020B0503020204020204" pitchFamily="34" charset="-122"/>
                <a:ea typeface="微软雅黑" panose="020B0503020204020204" pitchFamily="34" charset="-122"/>
              </a:rPr>
              <a:t>时间；</a:t>
            </a:r>
            <a:endParaRPr lang="en-US" altLang="zh-CN" kern="0" dirty="0" smtClean="0">
              <a:solidFill>
                <a:schemeClr val="tx2">
                  <a:lumMod val="75000"/>
                  <a:lumOff val="25000"/>
                </a:schemeClr>
              </a:solidFill>
              <a:latin typeface="微软雅黑" panose="020B0503020204020204" pitchFamily="34" charset="-122"/>
              <a:ea typeface="微软雅黑" panose="020B0503020204020204" pitchFamily="34" charset="-122"/>
            </a:endParaRPr>
          </a:p>
          <a:p>
            <a:pPr marL="285750" indent="-285750">
              <a:spcBef>
                <a:spcPts val="600"/>
              </a:spcBef>
              <a:buClr>
                <a:srgbClr val="FF0000"/>
              </a:buClr>
              <a:buSzPct val="100000"/>
              <a:buFont typeface="Arial" panose="020B0604020202020204" pitchFamily="34" charset="0"/>
              <a:buChar char="•"/>
              <a:defRPr/>
            </a:pPr>
            <a:r>
              <a:rPr lang="zh-CN" altLang="en-US" kern="0" dirty="0" smtClean="0">
                <a:solidFill>
                  <a:schemeClr val="tx2">
                    <a:lumMod val="75000"/>
                    <a:lumOff val="25000"/>
                  </a:schemeClr>
                </a:solidFill>
                <a:latin typeface="微软雅黑" panose="020B0503020204020204" pitchFamily="34" charset="-122"/>
                <a:ea typeface="微软雅黑" panose="020B0503020204020204" pitchFamily="34" charset="-122"/>
              </a:rPr>
              <a:t>通过</a:t>
            </a:r>
            <a:r>
              <a:rPr lang="zh-CN" altLang="en-US" kern="0" dirty="0">
                <a:solidFill>
                  <a:schemeClr val="tx2">
                    <a:lumMod val="75000"/>
                    <a:lumOff val="25000"/>
                  </a:schemeClr>
                </a:solidFill>
                <a:latin typeface="微软雅黑" panose="020B0503020204020204" pitchFamily="34" charset="-122"/>
                <a:ea typeface="微软雅黑" panose="020B0503020204020204" pitchFamily="34" charset="-122"/>
              </a:rPr>
              <a:t>终端帮助企业高效、有序、智能地管理各种业务文件和数据，使企业管理和业务管理更加规范化。</a:t>
            </a:r>
            <a:endParaRPr lang="en-US" altLang="zh-CN" kern="0" dirty="0">
              <a:solidFill>
                <a:schemeClr val="tx2">
                  <a:lumMod val="75000"/>
                  <a:lumOff val="25000"/>
                </a:schemeClr>
              </a:solidFill>
              <a:latin typeface="微软雅黑" panose="020B0503020204020204" pitchFamily="34" charset="-122"/>
              <a:ea typeface="微软雅黑" panose="020B0503020204020204" pitchFamily="34" charset="-122"/>
            </a:endParaRPr>
          </a:p>
        </p:txBody>
      </p:sp>
      <p:sp>
        <p:nvSpPr>
          <p:cNvPr id="18" name="右箭头 17"/>
          <p:cNvSpPr/>
          <p:nvPr/>
        </p:nvSpPr>
        <p:spPr>
          <a:xfrm>
            <a:off x="3818656" y="4286818"/>
            <a:ext cx="1340428" cy="59228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4838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编号占位符 1"/>
          <p:cNvSpPr txBox="1">
            <a:spLocks/>
          </p:cNvSpPr>
          <p:nvPr/>
        </p:nvSpPr>
        <p:spPr>
          <a:xfrm>
            <a:off x="9033050" y="6400692"/>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dirty="0"/>
              <a:t>4</a:t>
            </a:r>
            <a:endParaRPr lang="zh-CN" altLang="en-US" dirty="0"/>
          </a:p>
        </p:txBody>
      </p:sp>
      <p:sp>
        <p:nvSpPr>
          <p:cNvPr id="19" name="文本框 18"/>
          <p:cNvSpPr txBox="1"/>
          <p:nvPr/>
        </p:nvSpPr>
        <p:spPr>
          <a:xfrm>
            <a:off x="263351" y="260648"/>
            <a:ext cx="2646878"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可信银企终端项目</a:t>
            </a:r>
            <a:endParaRPr lang="en-US" altLang="zh-CN" sz="2400" b="1" dirty="0" smtClean="0">
              <a:solidFill>
                <a:srgbClr val="FFFFFF"/>
              </a:solidFill>
              <a:latin typeface="微软雅黑"/>
              <a:ea typeface="微软雅黑"/>
              <a:cs typeface="微软雅黑"/>
            </a:endParaRPr>
          </a:p>
        </p:txBody>
      </p:sp>
      <p:sp>
        <p:nvSpPr>
          <p:cNvPr id="20" name="标题 1"/>
          <p:cNvSpPr txBox="1">
            <a:spLocks/>
          </p:cNvSpPr>
          <p:nvPr/>
        </p:nvSpPr>
        <p:spPr bwMode="auto">
          <a:xfrm>
            <a:off x="3452900" y="260650"/>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可信银企终端</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1054183"/>
            <a:ext cx="9570818" cy="5023021"/>
          </a:xfrm>
          <a:prstGeom prst="rect">
            <a:avLst/>
          </a:prstGeom>
        </p:spPr>
      </p:pic>
    </p:spTree>
    <p:extLst>
      <p:ext uri="{BB962C8B-B14F-4D97-AF65-F5344CB8AC3E}">
        <p14:creationId xmlns:p14="http://schemas.microsoft.com/office/powerpoint/2010/main" val="1171897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p:cNvSpPr txBox="1"/>
          <p:nvPr/>
        </p:nvSpPr>
        <p:spPr>
          <a:xfrm>
            <a:off x="361144" y="188640"/>
            <a:ext cx="1723549" cy="461665"/>
          </a:xfrm>
          <a:prstGeom prst="rect">
            <a:avLst/>
          </a:prstGeom>
          <a:solidFill>
            <a:srgbClr val="9D000C"/>
          </a:solidFill>
        </p:spPr>
        <p:txBody>
          <a:bodyPr wrap="none" rtlCol="0">
            <a:spAutoFit/>
          </a:bodyPr>
          <a:lstStyle/>
          <a:p>
            <a:r>
              <a:rPr lang="zh-CN" altLang="en-US" sz="2400" b="1" dirty="0" smtClean="0">
                <a:solidFill>
                  <a:schemeClr val="bg1"/>
                </a:solidFill>
                <a:latin typeface="微软雅黑"/>
                <a:ea typeface="微软雅黑"/>
                <a:cs typeface="微软雅黑"/>
              </a:rPr>
              <a:t>区块链技术</a:t>
            </a:r>
            <a:endParaRPr lang="en-US" altLang="zh-CN" sz="2400" b="1" dirty="0" smtClean="0">
              <a:solidFill>
                <a:schemeClr val="bg1"/>
              </a:solidFill>
              <a:latin typeface="微软雅黑"/>
              <a:ea typeface="微软雅黑"/>
              <a:cs typeface="微软雅黑"/>
            </a:endParaRPr>
          </a:p>
        </p:txBody>
      </p:sp>
      <p:sp>
        <p:nvSpPr>
          <p:cNvPr id="70" name="矩形 69"/>
          <p:cNvSpPr/>
          <p:nvPr/>
        </p:nvSpPr>
        <p:spPr>
          <a:xfrm>
            <a:off x="2092859" y="188640"/>
            <a:ext cx="2339102" cy="461665"/>
          </a:xfrm>
          <a:prstGeom prst="rect">
            <a:avLst/>
          </a:prstGeom>
        </p:spPr>
        <p:txBody>
          <a:bodyPr wrap="none">
            <a:spAutoFit/>
          </a:bodyPr>
          <a:lstStyle/>
          <a:p>
            <a:r>
              <a:rPr lang="zh-CN" altLang="en-US" sz="2400" b="1" dirty="0" smtClean="0">
                <a:solidFill>
                  <a:srgbClr val="393A3B"/>
                </a:solidFill>
                <a:latin typeface="微软雅黑" panose="020B0503020204020204" pitchFamily="34" charset="-122"/>
                <a:ea typeface="微软雅黑" panose="020B0503020204020204" pitchFamily="34" charset="-122"/>
              </a:rPr>
              <a:t>区块链技术演进</a:t>
            </a:r>
            <a:endParaRPr lang="zh-CN" altLang="en-US" sz="2400" b="1" dirty="0">
              <a:solidFill>
                <a:srgbClr val="393A3B"/>
              </a:solidFill>
              <a:latin typeface="微软雅黑" panose="020B0503020204020204" pitchFamily="34" charset="-122"/>
              <a:ea typeface="微软雅黑" panose="020B0503020204020204" pitchFamily="34" charset="-122"/>
            </a:endParaRPr>
          </a:p>
        </p:txBody>
      </p:sp>
      <p:sp>
        <p:nvSpPr>
          <p:cNvPr id="8" name="幻灯片编号占位符 1"/>
          <p:cNvSpPr txBox="1">
            <a:spLocks/>
          </p:cNvSpPr>
          <p:nvPr/>
        </p:nvSpPr>
        <p:spPr>
          <a:xfrm>
            <a:off x="9057681" y="6148317"/>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dirty="0"/>
              <a:t>4</a:t>
            </a:r>
            <a:endParaRPr lang="zh-CN" altLang="en-US" dirty="0"/>
          </a:p>
        </p:txBody>
      </p:sp>
      <p:sp>
        <p:nvSpPr>
          <p:cNvPr id="52" name="圆角矩形 51"/>
          <p:cNvSpPr/>
          <p:nvPr/>
        </p:nvSpPr>
        <p:spPr bwMode="auto">
          <a:xfrm>
            <a:off x="918975" y="2359012"/>
            <a:ext cx="2734733" cy="1811866"/>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mtClean="0">
              <a:solidFill>
                <a:prstClr val="black"/>
              </a:solidFill>
              <a:latin typeface="Arial" charset="0"/>
              <a:ea typeface="宋体" charset="-122"/>
            </a:endParaRPr>
          </a:p>
        </p:txBody>
      </p:sp>
      <p:sp>
        <p:nvSpPr>
          <p:cNvPr id="53" name="文本框 52"/>
          <p:cNvSpPr txBox="1"/>
          <p:nvPr/>
        </p:nvSpPr>
        <p:spPr>
          <a:xfrm>
            <a:off x="5013127" y="924297"/>
            <a:ext cx="1861040" cy="369332"/>
          </a:xfrm>
          <a:prstGeom prst="rect">
            <a:avLst/>
          </a:prstGeom>
          <a:noFill/>
        </p:spPr>
        <p:txBody>
          <a:bodyPr wrap="square" rtlCol="0">
            <a:spAutoFit/>
          </a:bodyPr>
          <a:lstStyle/>
          <a:p>
            <a:r>
              <a:rPr lang="en-US" altLang="zh-CN" b="1" dirty="0" smtClean="0">
                <a:solidFill>
                  <a:srgbClr val="FF0000"/>
                </a:solidFill>
              </a:rPr>
              <a:t>2.0</a:t>
            </a:r>
            <a:r>
              <a:rPr lang="en-US" altLang="zh-CN" dirty="0" smtClean="0">
                <a:solidFill>
                  <a:prstClr val="black"/>
                </a:solidFill>
              </a:rPr>
              <a:t>:</a:t>
            </a:r>
            <a:r>
              <a:rPr lang="zh-CN" altLang="en-US" dirty="0" smtClean="0">
                <a:solidFill>
                  <a:prstClr val="black"/>
                </a:solidFill>
              </a:rPr>
              <a:t>以太坊</a:t>
            </a:r>
            <a:endParaRPr lang="en-US" altLang="zh-CN" dirty="0" smtClean="0">
              <a:solidFill>
                <a:prstClr val="black"/>
              </a:solidFill>
            </a:endParaRPr>
          </a:p>
        </p:txBody>
      </p:sp>
      <p:pic>
        <p:nvPicPr>
          <p:cNvPr id="54" name="Picture 4" descr="bitcoin architecture 的图像结果"/>
          <p:cNvPicPr>
            <a:picLocks noChangeAspect="1" noChangeArrowheads="1"/>
          </p:cNvPicPr>
          <p:nvPr/>
        </p:nvPicPr>
        <p:blipFill>
          <a:blip r:embed="rId2" cstate="print"/>
          <a:srcRect/>
          <a:stretch>
            <a:fillRect/>
          </a:stretch>
        </p:blipFill>
        <p:spPr bwMode="auto">
          <a:xfrm>
            <a:off x="370024" y="1474738"/>
            <a:ext cx="3044825" cy="1903706"/>
          </a:xfrm>
          <a:prstGeom prst="rect">
            <a:avLst/>
          </a:prstGeom>
          <a:noFill/>
        </p:spPr>
      </p:pic>
      <p:pic>
        <p:nvPicPr>
          <p:cNvPr id="55" name="Picture 5" descr="31FAF710@A0FE3244"/>
          <p:cNvPicPr>
            <a:picLocks noChangeAspect="1" noChangeArrowheads="1"/>
          </p:cNvPicPr>
          <p:nvPr/>
        </p:nvPicPr>
        <p:blipFill>
          <a:blip r:embed="rId3" cstate="print"/>
          <a:srcRect l="3628" t="17086" r="1349" b="2895"/>
          <a:stretch>
            <a:fillRect/>
          </a:stretch>
        </p:blipFill>
        <p:spPr bwMode="auto">
          <a:xfrm>
            <a:off x="3828334" y="1604423"/>
            <a:ext cx="3742660" cy="1693497"/>
          </a:xfrm>
          <a:prstGeom prst="rect">
            <a:avLst/>
          </a:prstGeom>
          <a:noFill/>
          <a:ln w="9525">
            <a:noFill/>
            <a:miter lim="800000"/>
            <a:headEnd/>
            <a:tailEnd/>
          </a:ln>
        </p:spPr>
      </p:pic>
      <p:pic>
        <p:nvPicPr>
          <p:cNvPr id="56" name="Picture 6"/>
          <p:cNvPicPr>
            <a:picLocks noChangeAspect="1" noChangeArrowheads="1"/>
          </p:cNvPicPr>
          <p:nvPr/>
        </p:nvPicPr>
        <p:blipFill>
          <a:blip r:embed="rId4" cstate="print"/>
          <a:srcRect/>
          <a:stretch>
            <a:fillRect/>
          </a:stretch>
        </p:blipFill>
        <p:spPr bwMode="auto">
          <a:xfrm>
            <a:off x="7963881" y="1530733"/>
            <a:ext cx="3435645" cy="1768633"/>
          </a:xfrm>
          <a:prstGeom prst="rect">
            <a:avLst/>
          </a:prstGeom>
          <a:noFill/>
          <a:ln w="9525">
            <a:noFill/>
            <a:miter lim="800000"/>
            <a:headEnd/>
            <a:tailEnd/>
          </a:ln>
        </p:spPr>
      </p:pic>
      <p:graphicFrame>
        <p:nvGraphicFramePr>
          <p:cNvPr id="57" name="表格 56"/>
          <p:cNvGraphicFramePr>
            <a:graphicFrameLocks noGrp="1"/>
          </p:cNvGraphicFramePr>
          <p:nvPr>
            <p:extLst>
              <p:ext uri="{D42A27DB-BD31-4B8C-83A1-F6EECF244321}">
                <p14:modId xmlns:p14="http://schemas.microsoft.com/office/powerpoint/2010/main" val="219536898"/>
              </p:ext>
            </p:extLst>
          </p:nvPr>
        </p:nvGraphicFramePr>
        <p:xfrm>
          <a:off x="513657" y="3856860"/>
          <a:ext cx="10935836" cy="2346960"/>
        </p:xfrm>
        <a:graphic>
          <a:graphicData uri="http://schemas.openxmlformats.org/drawingml/2006/table">
            <a:tbl>
              <a:tblPr firstRow="1" bandRow="1">
                <a:tableStyleId>{5C22544A-7EE6-4342-B048-85BDC9FD1C3A}</a:tableStyleId>
              </a:tblPr>
              <a:tblGrid>
                <a:gridCol w="1865860"/>
                <a:gridCol w="2760840"/>
                <a:gridCol w="3377521"/>
                <a:gridCol w="2931615"/>
              </a:tblGrid>
              <a:tr h="222853">
                <a:tc>
                  <a:txBody>
                    <a:bodyPr/>
                    <a:lstStyle/>
                    <a:p>
                      <a:endParaRPr lang="zh-CN" altLang="en-US" sz="1200" dirty="0"/>
                    </a:p>
                  </a:txBody>
                  <a:tcPr/>
                </a:tc>
                <a:tc>
                  <a:txBody>
                    <a:bodyPr/>
                    <a:lstStyle/>
                    <a:p>
                      <a:r>
                        <a:rPr lang="zh-CN" altLang="en-US" sz="1200" dirty="0" smtClean="0"/>
                        <a:t>比特币</a:t>
                      </a:r>
                      <a:endParaRPr lang="zh-CN" altLang="en-US" sz="1200" dirty="0"/>
                    </a:p>
                  </a:txBody>
                  <a:tcPr/>
                </a:tc>
                <a:tc>
                  <a:txBody>
                    <a:bodyPr/>
                    <a:lstStyle/>
                    <a:p>
                      <a:r>
                        <a:rPr lang="zh-CN" altLang="en-US" sz="1200" dirty="0" smtClean="0"/>
                        <a:t>以太坊</a:t>
                      </a:r>
                      <a:endParaRPr lang="zh-CN" altLang="en-US" sz="1200" dirty="0"/>
                    </a:p>
                  </a:txBody>
                  <a:tcPr/>
                </a:tc>
                <a:tc>
                  <a:txBody>
                    <a:bodyPr/>
                    <a:lstStyle/>
                    <a:p>
                      <a:r>
                        <a:rPr lang="en-US" altLang="zh-CN" sz="1200" dirty="0" smtClean="0"/>
                        <a:t>Hyperledger Fabric</a:t>
                      </a:r>
                      <a:endParaRPr lang="zh-CN" altLang="en-US" sz="1200" dirty="0"/>
                    </a:p>
                  </a:txBody>
                  <a:tcPr/>
                </a:tc>
              </a:tr>
              <a:tr h="199920">
                <a:tc>
                  <a:txBody>
                    <a:bodyPr/>
                    <a:lstStyle/>
                    <a:p>
                      <a:r>
                        <a:rPr lang="zh-CN" altLang="en-US" sz="1100" dirty="0" smtClean="0"/>
                        <a:t>有无内置代币</a:t>
                      </a:r>
                      <a:endParaRPr lang="zh-CN" altLang="en-US" sz="1100" dirty="0"/>
                    </a:p>
                  </a:txBody>
                  <a:tcPr/>
                </a:tc>
                <a:tc>
                  <a:txBody>
                    <a:bodyPr/>
                    <a:lstStyle/>
                    <a:p>
                      <a:r>
                        <a:rPr lang="zh-CN" altLang="en-US" sz="1100" dirty="0" smtClean="0"/>
                        <a:t>有</a:t>
                      </a:r>
                      <a:endParaRPr lang="en-US" altLang="zh-CN" sz="1100" dirty="0" smtClean="0"/>
                    </a:p>
                  </a:txBody>
                  <a:tcPr/>
                </a:tc>
                <a:tc>
                  <a:txBody>
                    <a:bodyPr/>
                    <a:lstStyle/>
                    <a:p>
                      <a:r>
                        <a:rPr lang="zh-CN" altLang="en-US" sz="1100" dirty="0" smtClean="0"/>
                        <a:t>有</a:t>
                      </a:r>
                      <a:endParaRPr lang="zh-CN" altLang="en-US" sz="1100" dirty="0"/>
                    </a:p>
                  </a:txBody>
                  <a:tcPr/>
                </a:tc>
                <a:tc>
                  <a:txBody>
                    <a:bodyPr/>
                    <a:lstStyle/>
                    <a:p>
                      <a:r>
                        <a:rPr lang="zh-CN" altLang="en-US" sz="1100" kern="1200" dirty="0" smtClean="0">
                          <a:solidFill>
                            <a:schemeClr val="dk1"/>
                          </a:solidFill>
                          <a:latin typeface="+mn-lt"/>
                          <a:ea typeface="+mn-ea"/>
                          <a:cs typeface="+mn-cs"/>
                        </a:rPr>
                        <a:t>无</a:t>
                      </a:r>
                    </a:p>
                  </a:txBody>
                  <a:tcPr/>
                </a:tc>
              </a:tr>
              <a:tr h="199920">
                <a:tc>
                  <a:txBody>
                    <a:bodyPr/>
                    <a:lstStyle/>
                    <a:p>
                      <a:r>
                        <a:rPr lang="zh-CN" altLang="en-US" sz="1100" dirty="0" smtClean="0"/>
                        <a:t>共识算法</a:t>
                      </a:r>
                      <a:endParaRPr lang="zh-CN" altLang="en-US" sz="1100" dirty="0"/>
                    </a:p>
                  </a:txBody>
                  <a:tcPr/>
                </a:tc>
                <a:tc>
                  <a:txBody>
                    <a:bodyPr/>
                    <a:lstStyle/>
                    <a:p>
                      <a:r>
                        <a:rPr lang="en-US" altLang="zh-CN" sz="1100" dirty="0" smtClean="0"/>
                        <a:t>Proof of Work</a:t>
                      </a:r>
                    </a:p>
                  </a:txBody>
                  <a:tcPr/>
                </a:tc>
                <a:tc>
                  <a:txBody>
                    <a:bodyPr/>
                    <a:lstStyle/>
                    <a:p>
                      <a:r>
                        <a:rPr lang="zh-CN" altLang="en-US" sz="1100" dirty="0" smtClean="0"/>
                        <a:t>改进版 </a:t>
                      </a:r>
                      <a:r>
                        <a:rPr lang="en-US" altLang="zh-CN" sz="1100" dirty="0" smtClean="0"/>
                        <a:t>Proof of Work </a:t>
                      </a:r>
                      <a:endParaRPr lang="zh-CN" altLang="en-US" sz="1100" dirty="0"/>
                    </a:p>
                  </a:txBody>
                  <a:tcPr/>
                </a:tc>
                <a:tc>
                  <a:txBody>
                    <a:bodyPr/>
                    <a:lstStyle/>
                    <a:p>
                      <a:r>
                        <a:rPr lang="en-US" altLang="zh-CN" sz="1100" dirty="0" smtClean="0"/>
                        <a:t>PBFT</a:t>
                      </a:r>
                      <a:r>
                        <a:rPr lang="zh-CN" altLang="en-US" sz="1100" dirty="0" smtClean="0"/>
                        <a:t>（实用拜占庭容错算法）</a:t>
                      </a:r>
                      <a:r>
                        <a:rPr lang="en-US" altLang="zh-CN" sz="1100" dirty="0" smtClean="0"/>
                        <a:t>/</a:t>
                      </a:r>
                      <a:r>
                        <a:rPr lang="en-US" altLang="zh-CN" sz="1100" b="1" baseline="0" dirty="0" smtClean="0">
                          <a:solidFill>
                            <a:srgbClr val="C00000"/>
                          </a:solidFill>
                        </a:rPr>
                        <a:t>pluggable</a:t>
                      </a:r>
                      <a:r>
                        <a:rPr lang="zh-CN" altLang="en-US" sz="1100" b="1" baseline="0" dirty="0" smtClean="0">
                          <a:solidFill>
                            <a:srgbClr val="C00000"/>
                          </a:solidFill>
                        </a:rPr>
                        <a:t>架构</a:t>
                      </a:r>
                      <a:endParaRPr lang="zh-CN" altLang="en-US" sz="1100" b="1" dirty="0">
                        <a:solidFill>
                          <a:srgbClr val="C00000"/>
                        </a:solidFill>
                      </a:endParaRPr>
                    </a:p>
                  </a:txBody>
                  <a:tcPr/>
                </a:tc>
              </a:tr>
              <a:tr h="199920">
                <a:tc>
                  <a:txBody>
                    <a:bodyPr/>
                    <a:lstStyle/>
                    <a:p>
                      <a:r>
                        <a:rPr lang="zh-CN" altLang="en-US" sz="1100" dirty="0" smtClean="0"/>
                        <a:t>合约运行环境</a:t>
                      </a:r>
                      <a:endParaRPr lang="zh-CN" altLang="en-US" sz="1100" dirty="0"/>
                    </a:p>
                  </a:txBody>
                  <a:tcPr/>
                </a:tc>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dirty="0" smtClean="0"/>
                        <a:t>简单脚本引擎</a:t>
                      </a:r>
                    </a:p>
                  </a:txBody>
                  <a:tcPr/>
                </a:tc>
                <a:tc>
                  <a:txBody>
                    <a:bodyPr/>
                    <a:lstStyle/>
                    <a:p>
                      <a:r>
                        <a:rPr lang="en-US" altLang="zh-CN" sz="1100" dirty="0" smtClean="0"/>
                        <a:t>Ethereum Virtual</a:t>
                      </a:r>
                      <a:r>
                        <a:rPr lang="en-US" altLang="zh-CN" sz="1100" baseline="0" dirty="0" smtClean="0"/>
                        <a:t> Machine</a:t>
                      </a:r>
                      <a:r>
                        <a:rPr lang="zh-CN" altLang="en-US" sz="1100" baseline="0" dirty="0" smtClean="0"/>
                        <a:t>（</a:t>
                      </a:r>
                      <a:r>
                        <a:rPr lang="en-US" altLang="zh-CN" sz="1100" baseline="0" dirty="0" smtClean="0"/>
                        <a:t>EVM</a:t>
                      </a:r>
                      <a:r>
                        <a:rPr lang="zh-CN" altLang="en-US" sz="1100" baseline="0" dirty="0" smtClean="0"/>
                        <a:t>）</a:t>
                      </a:r>
                      <a:endParaRPr lang="zh-CN" altLang="en-US" sz="1100" dirty="0"/>
                    </a:p>
                  </a:txBody>
                  <a:tcPr/>
                </a:tc>
                <a:tc>
                  <a:txBody>
                    <a:bodyPr/>
                    <a:lstStyle/>
                    <a:p>
                      <a:r>
                        <a:rPr lang="en-US" altLang="zh-CN" sz="1100" dirty="0" smtClean="0"/>
                        <a:t>Docker</a:t>
                      </a:r>
                      <a:endParaRPr lang="zh-CN" altLang="en-US" sz="1100" dirty="0"/>
                    </a:p>
                  </a:txBody>
                  <a:tcPr/>
                </a:tc>
              </a:tr>
              <a:tr h="0">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dirty="0" smtClean="0"/>
                        <a:t>合约语言</a:t>
                      </a:r>
                    </a:p>
                  </a:txBody>
                  <a:tcPr/>
                </a:tc>
                <a:tc>
                  <a:txBody>
                    <a:bodyPr/>
                    <a:lstStyle/>
                    <a:p>
                      <a:r>
                        <a:rPr lang="zh-CN" altLang="en-US" sz="1100" dirty="0" smtClean="0"/>
                        <a:t>脚本</a:t>
                      </a:r>
                      <a:endParaRPr lang="zh-CN" altLang="en-US" sz="1100" dirty="0"/>
                    </a:p>
                  </a:txBody>
                  <a:tcPr/>
                </a:tc>
                <a:tc>
                  <a:txBody>
                    <a:bodyPr/>
                    <a:lstStyle/>
                    <a:p>
                      <a:r>
                        <a:rPr lang="en-US" altLang="zh-CN" sz="1100" dirty="0" smtClean="0"/>
                        <a:t>Solidity</a:t>
                      </a:r>
                      <a:endParaRPr lang="zh-CN" altLang="en-US" sz="1100" dirty="0"/>
                    </a:p>
                  </a:txBody>
                  <a:tcPr/>
                </a:tc>
                <a:tc>
                  <a:txBody>
                    <a:bodyPr/>
                    <a:lstStyle/>
                    <a:p>
                      <a:r>
                        <a:rPr lang="en-US" altLang="zh-CN" sz="1100" dirty="0" smtClean="0"/>
                        <a:t>Go/Java</a:t>
                      </a:r>
                      <a:endParaRPr lang="zh-CN" altLang="en-US" sz="1100" dirty="0"/>
                    </a:p>
                  </a:txBody>
                  <a:tcPr/>
                </a:tc>
              </a:tr>
              <a:tr h="199920">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dirty="0" smtClean="0"/>
                        <a:t>合约运行终止</a:t>
                      </a:r>
                    </a:p>
                  </a:txBody>
                  <a:tcPr/>
                </a:tc>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dirty="0" smtClean="0"/>
                        <a:t>无</a:t>
                      </a:r>
                    </a:p>
                  </a:txBody>
                  <a:tcPr/>
                </a:tc>
                <a:tc>
                  <a:txBody>
                    <a:bodyPr/>
                    <a:lstStyle/>
                    <a:p>
                      <a:r>
                        <a:rPr lang="en-US" altLang="zh-CN" sz="1100" dirty="0" smtClean="0"/>
                        <a:t>Gas</a:t>
                      </a:r>
                      <a:r>
                        <a:rPr lang="zh-CN" altLang="en-US" sz="1100" dirty="0" smtClean="0"/>
                        <a:t>限制</a:t>
                      </a:r>
                      <a:endParaRPr lang="zh-CN" altLang="en-US" sz="1100" dirty="0"/>
                    </a:p>
                  </a:txBody>
                  <a:tcPr/>
                </a:tc>
                <a:tc>
                  <a:txBody>
                    <a:bodyPr/>
                    <a:lstStyle/>
                    <a:p>
                      <a:r>
                        <a:rPr lang="zh-CN" altLang="en-US" sz="1100" dirty="0" smtClean="0"/>
                        <a:t>运行时间</a:t>
                      </a:r>
                      <a:endParaRPr lang="zh-CN" altLang="en-US" sz="1100" dirty="0"/>
                    </a:p>
                  </a:txBody>
                  <a:tcPr/>
                </a:tc>
              </a:tr>
              <a:tr h="199920">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dirty="0" smtClean="0"/>
                        <a:t>出块速度</a:t>
                      </a:r>
                    </a:p>
                  </a:txBody>
                  <a:tcPr/>
                </a:tc>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dirty="0" smtClean="0"/>
                        <a:t>约</a:t>
                      </a:r>
                      <a:r>
                        <a:rPr lang="en-US" altLang="zh-CN" sz="1100" dirty="0" smtClean="0"/>
                        <a:t>10</a:t>
                      </a:r>
                      <a:r>
                        <a:rPr lang="zh-CN" altLang="en-US" sz="1100" dirty="0" smtClean="0"/>
                        <a:t>分钟</a:t>
                      </a:r>
                    </a:p>
                  </a:txBody>
                  <a:tcPr/>
                </a:tc>
                <a:tc>
                  <a:txBody>
                    <a:bodyPr/>
                    <a:lstStyle/>
                    <a:p>
                      <a:r>
                        <a:rPr lang="zh-CN" altLang="en-US" sz="1100" dirty="0" smtClean="0"/>
                        <a:t>平均十几秒</a:t>
                      </a:r>
                      <a:endParaRPr lang="zh-CN" altLang="en-US" sz="1100" dirty="0"/>
                    </a:p>
                  </a:txBody>
                  <a:tcPr/>
                </a:tc>
                <a:tc>
                  <a:txBody>
                    <a:bodyPr/>
                    <a:lstStyle/>
                    <a:p>
                      <a:r>
                        <a:rPr lang="zh-CN" altLang="en-US" sz="1100" dirty="0" smtClean="0"/>
                        <a:t>可配置</a:t>
                      </a:r>
                      <a:endParaRPr lang="zh-CN" altLang="en-US" sz="1100" dirty="0"/>
                    </a:p>
                  </a:txBody>
                  <a:tcPr/>
                </a:tc>
              </a:tr>
              <a:tr h="199920">
                <a:tc>
                  <a:txBody>
                    <a:bodyPr/>
                    <a:lstStyle/>
                    <a:p>
                      <a:r>
                        <a:rPr lang="zh-CN" altLang="en-US" sz="1100" dirty="0" smtClean="0"/>
                        <a:t>数据存储</a:t>
                      </a:r>
                      <a:endParaRPr lang="zh-CN" altLang="en-US" sz="1100" dirty="0"/>
                    </a:p>
                  </a:txBody>
                  <a:tcPr/>
                </a:tc>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en-US" altLang="zh-CN" sz="1100" dirty="0" err="1" smtClean="0"/>
                        <a:t>File+LevelDB</a:t>
                      </a:r>
                      <a:endParaRPr lang="zh-CN" altLang="en-US" sz="1100" dirty="0" smtClean="0"/>
                    </a:p>
                  </a:txBody>
                  <a:tcPr/>
                </a:tc>
                <a:tc>
                  <a:txBody>
                    <a:bodyPr/>
                    <a:lstStyle/>
                    <a:p>
                      <a:r>
                        <a:rPr lang="en-US" altLang="zh-CN" sz="1100" dirty="0" err="1" smtClean="0"/>
                        <a:t>File+LevelDB</a:t>
                      </a:r>
                      <a:endParaRPr lang="zh-CN" altLang="en-US" sz="1100" dirty="0"/>
                    </a:p>
                  </a:txBody>
                  <a:tcPr/>
                </a:tc>
                <a:tc>
                  <a:txBody>
                    <a:bodyPr/>
                    <a:lstStyle/>
                    <a:p>
                      <a:r>
                        <a:rPr lang="en-US" altLang="zh-CN" sz="1100" dirty="0" smtClean="0"/>
                        <a:t>File+RocketDB/</a:t>
                      </a:r>
                      <a:r>
                        <a:rPr lang="en-US" altLang="zh-CN" sz="1100" dirty="0" err="1" smtClean="0"/>
                        <a:t>CouchDB</a:t>
                      </a:r>
                      <a:endParaRPr lang="zh-CN" altLang="en-US" sz="1100" dirty="0"/>
                    </a:p>
                  </a:txBody>
                  <a:tcPr/>
                </a:tc>
              </a:tr>
              <a:tr h="199920">
                <a:tc>
                  <a:txBody>
                    <a:bodyPr/>
                    <a:lstStyle/>
                    <a:p>
                      <a:r>
                        <a:rPr lang="zh-CN" altLang="en-US" sz="1100" dirty="0" smtClean="0"/>
                        <a:t>多链多通道</a:t>
                      </a:r>
                      <a:endParaRPr lang="zh-CN" altLang="en-US" sz="1100" dirty="0"/>
                    </a:p>
                  </a:txBody>
                  <a:tcPr/>
                </a:tc>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dirty="0" smtClean="0"/>
                        <a:t>无</a:t>
                      </a:r>
                    </a:p>
                  </a:txBody>
                  <a:tcPr/>
                </a:tc>
                <a:tc>
                  <a:txBody>
                    <a:bodyPr/>
                    <a:lstStyle/>
                    <a:p>
                      <a:r>
                        <a:rPr lang="zh-CN" altLang="en-US" sz="1100" dirty="0" smtClean="0"/>
                        <a:t>无</a:t>
                      </a:r>
                      <a:endParaRPr lang="zh-CN" altLang="en-US" sz="1100" dirty="0"/>
                    </a:p>
                  </a:txBody>
                  <a:tcPr/>
                </a:tc>
                <a:tc>
                  <a:txBody>
                    <a:bodyPr/>
                    <a:lstStyle/>
                    <a:p>
                      <a:r>
                        <a:rPr lang="zh-CN" altLang="en-US" sz="1100" dirty="0" smtClean="0"/>
                        <a:t>支持</a:t>
                      </a:r>
                      <a:endParaRPr lang="zh-CN" altLang="en-US" sz="1100" dirty="0"/>
                    </a:p>
                  </a:txBody>
                  <a:tcPr/>
                </a:tc>
              </a:tr>
            </a:tbl>
          </a:graphicData>
        </a:graphic>
      </p:graphicFrame>
      <p:sp>
        <p:nvSpPr>
          <p:cNvPr id="58" name="矩形 57"/>
          <p:cNvSpPr/>
          <p:nvPr/>
        </p:nvSpPr>
        <p:spPr>
          <a:xfrm>
            <a:off x="1372149" y="1161426"/>
            <a:ext cx="1441420" cy="307777"/>
          </a:xfrm>
          <a:prstGeom prst="rect">
            <a:avLst/>
          </a:prstGeom>
        </p:spPr>
        <p:txBody>
          <a:bodyPr wrap="none">
            <a:spAutoFit/>
          </a:bodyPr>
          <a:lstStyle/>
          <a:p>
            <a:r>
              <a:rPr lang="zh-CN" altLang="en-US" sz="1400" b="1" dirty="0" smtClean="0">
                <a:solidFill>
                  <a:srgbClr val="C00000"/>
                </a:solidFill>
              </a:rPr>
              <a:t>比特币专用系统</a:t>
            </a:r>
            <a:endParaRPr lang="zh-CN" altLang="en-US" sz="1400" b="1" dirty="0">
              <a:solidFill>
                <a:srgbClr val="C00000"/>
              </a:solidFill>
            </a:endParaRPr>
          </a:p>
        </p:txBody>
      </p:sp>
      <p:sp>
        <p:nvSpPr>
          <p:cNvPr id="59" name="矩形 58"/>
          <p:cNvSpPr/>
          <p:nvPr/>
        </p:nvSpPr>
        <p:spPr>
          <a:xfrm>
            <a:off x="4869811" y="1222956"/>
            <a:ext cx="1800493" cy="307777"/>
          </a:xfrm>
          <a:prstGeom prst="rect">
            <a:avLst/>
          </a:prstGeom>
        </p:spPr>
        <p:txBody>
          <a:bodyPr wrap="none">
            <a:spAutoFit/>
          </a:bodyPr>
          <a:lstStyle/>
          <a:p>
            <a:r>
              <a:rPr lang="zh-CN" altLang="en-US" sz="1400" b="1" dirty="0" smtClean="0">
                <a:solidFill>
                  <a:srgbClr val="C00000"/>
                </a:solidFill>
              </a:rPr>
              <a:t>延伸至任何数字资产</a:t>
            </a:r>
            <a:endParaRPr lang="zh-CN" altLang="en-US" sz="1400" b="1" dirty="0">
              <a:solidFill>
                <a:srgbClr val="C00000"/>
              </a:solidFill>
            </a:endParaRPr>
          </a:p>
        </p:txBody>
      </p:sp>
      <p:sp>
        <p:nvSpPr>
          <p:cNvPr id="60" name="矩形 59"/>
          <p:cNvSpPr/>
          <p:nvPr/>
        </p:nvSpPr>
        <p:spPr>
          <a:xfrm>
            <a:off x="8355062" y="1194325"/>
            <a:ext cx="3132593" cy="307777"/>
          </a:xfrm>
          <a:prstGeom prst="rect">
            <a:avLst/>
          </a:prstGeom>
        </p:spPr>
        <p:txBody>
          <a:bodyPr wrap="square">
            <a:spAutoFit/>
          </a:bodyPr>
          <a:lstStyle/>
          <a:p>
            <a:r>
              <a:rPr lang="zh-CN" altLang="en-US" sz="1400" b="1" dirty="0">
                <a:solidFill>
                  <a:srgbClr val="C00000"/>
                </a:solidFill>
              </a:rPr>
              <a:t>除</a:t>
            </a:r>
            <a:r>
              <a:rPr lang="zh-CN" altLang="en-US" sz="1400" b="1" dirty="0" smtClean="0">
                <a:solidFill>
                  <a:srgbClr val="C00000"/>
                </a:solidFill>
              </a:rPr>
              <a:t>货币外，金融</a:t>
            </a:r>
            <a:r>
              <a:rPr lang="zh-CN" altLang="en-US" sz="1400" b="1" smtClean="0">
                <a:solidFill>
                  <a:srgbClr val="C00000"/>
                </a:solidFill>
              </a:rPr>
              <a:t>领域，企业级方案</a:t>
            </a:r>
            <a:endParaRPr lang="zh-CN" altLang="en-US" sz="1400" b="1" dirty="0">
              <a:solidFill>
                <a:srgbClr val="C00000"/>
              </a:solidFill>
            </a:endParaRPr>
          </a:p>
        </p:txBody>
      </p:sp>
      <p:sp>
        <p:nvSpPr>
          <p:cNvPr id="61" name="文本框 60"/>
          <p:cNvSpPr txBox="1"/>
          <p:nvPr/>
        </p:nvSpPr>
        <p:spPr>
          <a:xfrm>
            <a:off x="745421" y="3417597"/>
            <a:ext cx="2950439" cy="400110"/>
          </a:xfrm>
          <a:prstGeom prst="rect">
            <a:avLst/>
          </a:prstGeom>
          <a:noFill/>
        </p:spPr>
        <p:txBody>
          <a:bodyPr wrap="square" rtlCol="0">
            <a:spAutoFit/>
          </a:bodyPr>
          <a:lstStyle/>
          <a:p>
            <a:pPr marL="171450" indent="-171450">
              <a:buFont typeface="Wingdings" panose="05000000000000000000" pitchFamily="2" charset="2"/>
              <a:buChar char="l"/>
            </a:pPr>
            <a:r>
              <a:rPr lang="zh-CN" altLang="en-US" sz="1000" dirty="0" smtClean="0">
                <a:solidFill>
                  <a:prstClr val="black"/>
                </a:solidFill>
              </a:rPr>
              <a:t>挖矿</a:t>
            </a:r>
            <a:r>
              <a:rPr lang="en-US" altLang="zh-CN" sz="1000" dirty="0" smtClean="0">
                <a:solidFill>
                  <a:prstClr val="black"/>
                </a:solidFill>
              </a:rPr>
              <a:t>/PoW</a:t>
            </a:r>
            <a:r>
              <a:rPr lang="zh-CN" altLang="en-US" sz="1000" dirty="0" smtClean="0">
                <a:solidFill>
                  <a:prstClr val="black"/>
                </a:solidFill>
              </a:rPr>
              <a:t>共识</a:t>
            </a:r>
            <a:endParaRPr lang="en-US" altLang="zh-CN" sz="1000" dirty="0" smtClean="0">
              <a:solidFill>
                <a:prstClr val="black"/>
              </a:solidFill>
            </a:endParaRPr>
          </a:p>
          <a:p>
            <a:pPr marL="171450" indent="-171450">
              <a:buFont typeface="Wingdings" panose="05000000000000000000" pitchFamily="2" charset="2"/>
              <a:buChar char="l"/>
            </a:pPr>
            <a:r>
              <a:rPr lang="zh-CN" altLang="en-US" sz="1000" dirty="0">
                <a:solidFill>
                  <a:prstClr val="black"/>
                </a:solidFill>
              </a:rPr>
              <a:t>简单</a:t>
            </a:r>
            <a:r>
              <a:rPr lang="zh-CN" altLang="en-US" sz="1000" dirty="0" smtClean="0">
                <a:solidFill>
                  <a:prstClr val="black"/>
                </a:solidFill>
              </a:rPr>
              <a:t>脚本</a:t>
            </a:r>
            <a:r>
              <a:rPr lang="en-US" altLang="zh-CN" sz="1000" dirty="0" smtClean="0">
                <a:solidFill>
                  <a:prstClr val="black"/>
                </a:solidFill>
              </a:rPr>
              <a:t>(</a:t>
            </a:r>
            <a:r>
              <a:rPr lang="zh-CN" altLang="en-US" sz="1000" dirty="0" smtClean="0">
                <a:solidFill>
                  <a:prstClr val="black"/>
                </a:solidFill>
              </a:rPr>
              <a:t>非完备）</a:t>
            </a:r>
            <a:endParaRPr lang="zh-CN" altLang="en-US" sz="1000" dirty="0">
              <a:solidFill>
                <a:prstClr val="black"/>
              </a:solidFill>
            </a:endParaRPr>
          </a:p>
        </p:txBody>
      </p:sp>
      <p:sp>
        <p:nvSpPr>
          <p:cNvPr id="62" name="文本框 61"/>
          <p:cNvSpPr txBox="1"/>
          <p:nvPr/>
        </p:nvSpPr>
        <p:spPr>
          <a:xfrm>
            <a:off x="4643313" y="3385332"/>
            <a:ext cx="2950439" cy="400110"/>
          </a:xfrm>
          <a:prstGeom prst="rect">
            <a:avLst/>
          </a:prstGeom>
          <a:noFill/>
        </p:spPr>
        <p:txBody>
          <a:bodyPr wrap="square" rtlCol="0">
            <a:spAutoFit/>
          </a:bodyPr>
          <a:lstStyle/>
          <a:p>
            <a:pPr marL="171450" indent="-171450">
              <a:buFont typeface="Wingdings" panose="05000000000000000000" pitchFamily="2" charset="2"/>
              <a:buChar char="l"/>
            </a:pPr>
            <a:r>
              <a:rPr lang="en-US" altLang="zh-CN" sz="1000" dirty="0" smtClean="0">
                <a:solidFill>
                  <a:prstClr val="black"/>
                </a:solidFill>
              </a:rPr>
              <a:t>+ </a:t>
            </a:r>
            <a:r>
              <a:rPr lang="zh-CN" altLang="en-US" sz="1000" dirty="0" smtClean="0">
                <a:solidFill>
                  <a:prstClr val="black"/>
                </a:solidFill>
              </a:rPr>
              <a:t>智能合约 </a:t>
            </a:r>
            <a:r>
              <a:rPr lang="en-US" altLang="zh-CN" sz="1000" dirty="0" smtClean="0">
                <a:solidFill>
                  <a:prstClr val="black"/>
                </a:solidFill>
              </a:rPr>
              <a:t>/</a:t>
            </a:r>
            <a:r>
              <a:rPr lang="zh-CN" altLang="en-US" sz="1000" dirty="0" smtClean="0">
                <a:solidFill>
                  <a:prstClr val="black"/>
                </a:solidFill>
              </a:rPr>
              <a:t>语言</a:t>
            </a:r>
            <a:r>
              <a:rPr lang="en-US" altLang="zh-CN" sz="1000" dirty="0" smtClean="0">
                <a:solidFill>
                  <a:prstClr val="black"/>
                </a:solidFill>
              </a:rPr>
              <a:t>/ EVM/ Gas</a:t>
            </a:r>
          </a:p>
          <a:p>
            <a:pPr marL="171450" indent="-171450">
              <a:buFont typeface="Wingdings" panose="05000000000000000000" pitchFamily="2" charset="2"/>
              <a:buChar char="l"/>
            </a:pPr>
            <a:r>
              <a:rPr lang="zh-CN" altLang="en-US" sz="1000" dirty="0" smtClean="0">
                <a:solidFill>
                  <a:prstClr val="black"/>
                </a:solidFill>
              </a:rPr>
              <a:t>* 改进的</a:t>
            </a:r>
            <a:r>
              <a:rPr lang="en-US" altLang="zh-CN" sz="1000" dirty="0" smtClean="0">
                <a:solidFill>
                  <a:prstClr val="black"/>
                </a:solidFill>
              </a:rPr>
              <a:t>PoW (</a:t>
            </a:r>
            <a:r>
              <a:rPr lang="en-US" altLang="zh-CN" sz="1000" dirty="0" err="1" smtClean="0">
                <a:solidFill>
                  <a:prstClr val="black"/>
                </a:solidFill>
              </a:rPr>
              <a:t>Ethash</a:t>
            </a:r>
            <a:r>
              <a:rPr lang="en-US" altLang="zh-CN" sz="1000" dirty="0" smtClean="0">
                <a:solidFill>
                  <a:prstClr val="black"/>
                </a:solidFill>
              </a:rPr>
              <a:t>)</a:t>
            </a:r>
          </a:p>
        </p:txBody>
      </p:sp>
      <p:sp>
        <p:nvSpPr>
          <p:cNvPr id="63" name="文本框 62"/>
          <p:cNvSpPr txBox="1"/>
          <p:nvPr/>
        </p:nvSpPr>
        <p:spPr>
          <a:xfrm>
            <a:off x="8499054" y="3308388"/>
            <a:ext cx="2950439" cy="553998"/>
          </a:xfrm>
          <a:prstGeom prst="rect">
            <a:avLst/>
          </a:prstGeom>
          <a:noFill/>
        </p:spPr>
        <p:txBody>
          <a:bodyPr wrap="square" rtlCol="0">
            <a:spAutoFit/>
          </a:bodyPr>
          <a:lstStyle/>
          <a:p>
            <a:pPr marL="171450" indent="-171450">
              <a:buFont typeface="Wingdings" panose="05000000000000000000" pitchFamily="2" charset="2"/>
              <a:buChar char="l"/>
            </a:pPr>
            <a:r>
              <a:rPr lang="en-US" altLang="zh-CN" sz="1000" dirty="0" smtClean="0">
                <a:solidFill>
                  <a:prstClr val="black"/>
                </a:solidFill>
              </a:rPr>
              <a:t>+ </a:t>
            </a:r>
            <a:r>
              <a:rPr lang="zh-CN" altLang="en-US" sz="1000" dirty="0" smtClean="0">
                <a:solidFill>
                  <a:prstClr val="black"/>
                </a:solidFill>
              </a:rPr>
              <a:t>成员管理、接入认证</a:t>
            </a:r>
            <a:endParaRPr lang="en-US" altLang="zh-CN" sz="1000" dirty="0" smtClean="0">
              <a:solidFill>
                <a:prstClr val="black"/>
              </a:solidFill>
            </a:endParaRPr>
          </a:p>
          <a:p>
            <a:pPr marL="171450" indent="-171450">
              <a:buFont typeface="Wingdings" panose="05000000000000000000" pitchFamily="2" charset="2"/>
              <a:buChar char="l"/>
            </a:pPr>
            <a:r>
              <a:rPr lang="en-US" altLang="zh-CN" sz="1000" dirty="0" smtClean="0">
                <a:solidFill>
                  <a:prstClr val="black"/>
                </a:solidFill>
              </a:rPr>
              <a:t>+ </a:t>
            </a:r>
            <a:r>
              <a:rPr lang="zh-CN" altLang="en-US" sz="1000" dirty="0" smtClean="0">
                <a:solidFill>
                  <a:prstClr val="black"/>
                </a:solidFill>
              </a:rPr>
              <a:t>插件</a:t>
            </a:r>
            <a:r>
              <a:rPr lang="zh-CN" altLang="en-US" sz="1000" dirty="0">
                <a:solidFill>
                  <a:prstClr val="black"/>
                </a:solidFill>
              </a:rPr>
              <a:t>式</a:t>
            </a:r>
            <a:r>
              <a:rPr lang="zh-CN" altLang="en-US" sz="1000" dirty="0" smtClean="0">
                <a:solidFill>
                  <a:prstClr val="black"/>
                </a:solidFill>
              </a:rPr>
              <a:t>共识</a:t>
            </a:r>
            <a:r>
              <a:rPr lang="zh-CN" altLang="en-US" sz="1000" dirty="0">
                <a:solidFill>
                  <a:prstClr val="black"/>
                </a:solidFill>
              </a:rPr>
              <a:t> </a:t>
            </a:r>
            <a:r>
              <a:rPr lang="en-US" altLang="zh-CN" sz="1000" dirty="0" smtClean="0">
                <a:solidFill>
                  <a:prstClr val="black"/>
                </a:solidFill>
              </a:rPr>
              <a:t>: PBFT/Paxos/Raft, </a:t>
            </a:r>
          </a:p>
          <a:p>
            <a:pPr marL="171450" indent="-171450">
              <a:buFont typeface="Wingdings" panose="05000000000000000000" pitchFamily="2" charset="2"/>
              <a:buChar char="l"/>
            </a:pPr>
            <a:r>
              <a:rPr lang="en-US" altLang="zh-CN" sz="1000" dirty="0" smtClean="0">
                <a:solidFill>
                  <a:prstClr val="black"/>
                </a:solidFill>
              </a:rPr>
              <a:t>+ </a:t>
            </a:r>
            <a:r>
              <a:rPr lang="zh-CN" altLang="en-US" sz="1000" dirty="0" smtClean="0">
                <a:solidFill>
                  <a:prstClr val="black"/>
                </a:solidFill>
              </a:rPr>
              <a:t>分区</a:t>
            </a:r>
            <a:r>
              <a:rPr lang="en-US" altLang="zh-CN" sz="1000" dirty="0" smtClean="0">
                <a:solidFill>
                  <a:prstClr val="black"/>
                </a:solidFill>
              </a:rPr>
              <a:t>/channel </a:t>
            </a:r>
          </a:p>
        </p:txBody>
      </p:sp>
      <p:sp>
        <p:nvSpPr>
          <p:cNvPr id="64" name="文本框 63"/>
          <p:cNvSpPr txBox="1"/>
          <p:nvPr/>
        </p:nvSpPr>
        <p:spPr>
          <a:xfrm>
            <a:off x="1298848" y="881573"/>
            <a:ext cx="1918257" cy="369332"/>
          </a:xfrm>
          <a:prstGeom prst="rect">
            <a:avLst/>
          </a:prstGeom>
          <a:noFill/>
        </p:spPr>
        <p:txBody>
          <a:bodyPr wrap="square" rtlCol="0">
            <a:spAutoFit/>
          </a:bodyPr>
          <a:lstStyle/>
          <a:p>
            <a:r>
              <a:rPr lang="en-US" altLang="zh-CN" b="1" dirty="0" smtClean="0">
                <a:solidFill>
                  <a:srgbClr val="FF0000"/>
                </a:solidFill>
              </a:rPr>
              <a:t>1.0</a:t>
            </a:r>
            <a:r>
              <a:rPr lang="en-US" altLang="zh-CN" dirty="0" smtClean="0">
                <a:solidFill>
                  <a:prstClr val="black"/>
                </a:solidFill>
              </a:rPr>
              <a:t>: </a:t>
            </a:r>
            <a:r>
              <a:rPr lang="zh-CN" altLang="en-US" dirty="0" smtClean="0">
                <a:solidFill>
                  <a:prstClr val="black"/>
                </a:solidFill>
              </a:rPr>
              <a:t>比特币</a:t>
            </a:r>
            <a:endParaRPr lang="en-US" altLang="zh-CN" dirty="0" smtClean="0">
              <a:solidFill>
                <a:prstClr val="black"/>
              </a:solidFill>
            </a:endParaRPr>
          </a:p>
        </p:txBody>
      </p:sp>
      <p:sp>
        <p:nvSpPr>
          <p:cNvPr id="65" name="文本框 64"/>
          <p:cNvSpPr txBox="1"/>
          <p:nvPr/>
        </p:nvSpPr>
        <p:spPr>
          <a:xfrm>
            <a:off x="8494726" y="885126"/>
            <a:ext cx="2853266" cy="369332"/>
          </a:xfrm>
          <a:prstGeom prst="rect">
            <a:avLst/>
          </a:prstGeom>
          <a:noFill/>
        </p:spPr>
        <p:txBody>
          <a:bodyPr wrap="square" rtlCol="0">
            <a:spAutoFit/>
          </a:bodyPr>
          <a:lstStyle/>
          <a:p>
            <a:r>
              <a:rPr lang="en-US" altLang="zh-CN" b="1" dirty="0" smtClean="0">
                <a:solidFill>
                  <a:srgbClr val="FF0000"/>
                </a:solidFill>
              </a:rPr>
              <a:t>3.0</a:t>
            </a:r>
            <a:r>
              <a:rPr lang="en-US" altLang="zh-CN" dirty="0" smtClean="0">
                <a:solidFill>
                  <a:prstClr val="black"/>
                </a:solidFill>
              </a:rPr>
              <a:t>: Hyperledger</a:t>
            </a:r>
          </a:p>
        </p:txBody>
      </p:sp>
      <p:sp>
        <p:nvSpPr>
          <p:cNvPr id="66" name="矩形 65"/>
          <p:cNvSpPr/>
          <p:nvPr/>
        </p:nvSpPr>
        <p:spPr>
          <a:xfrm>
            <a:off x="9223241" y="1568590"/>
            <a:ext cx="916924" cy="14594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000" smtClean="0">
                <a:solidFill>
                  <a:schemeClr val="bg1">
                    <a:lumMod val="50000"/>
                  </a:schemeClr>
                </a:solidFill>
                <a:latin typeface="微软雅黑" panose="020B0503020204020204" pitchFamily="34" charset="-122"/>
                <a:ea typeface="微软雅黑" panose="020B0503020204020204" pitchFamily="34" charset="-122"/>
              </a:rPr>
              <a:t>application</a:t>
            </a:r>
            <a:endParaRPr kumimoji="1" lang="zh-CN" altLang="en-US" sz="10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9704085" y="2019640"/>
            <a:ext cx="586946" cy="1790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800" dirty="0" smtClean="0">
                <a:solidFill>
                  <a:schemeClr val="bg1">
                    <a:lumMod val="50000"/>
                  </a:schemeClr>
                </a:solidFill>
                <a:latin typeface="微软雅黑" panose="020B0503020204020204" pitchFamily="34" charset="-122"/>
                <a:ea typeface="微软雅黑" panose="020B0503020204020204" pitchFamily="34" charset="-122"/>
              </a:rPr>
              <a:t>Transaction</a:t>
            </a:r>
            <a:endParaRPr kumimoji="1" lang="zh-CN" altLang="en-US" sz="8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68" name="矩形 67"/>
          <p:cNvSpPr/>
          <p:nvPr/>
        </p:nvSpPr>
        <p:spPr>
          <a:xfrm>
            <a:off x="8966171" y="2000944"/>
            <a:ext cx="623277" cy="1723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000" dirty="0" smtClean="0">
                <a:solidFill>
                  <a:schemeClr val="bg1">
                    <a:lumMod val="50000"/>
                  </a:schemeClr>
                </a:solidFill>
                <a:latin typeface="微软雅黑" panose="020B0503020204020204" pitchFamily="34" charset="-122"/>
                <a:ea typeface="微软雅黑" panose="020B0503020204020204" pitchFamily="34" charset="-122"/>
              </a:rPr>
              <a:t>Ledger</a:t>
            </a:r>
            <a:endParaRPr kumimoji="1" lang="zh-CN" altLang="en-US" sz="10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72" name="矩形 71"/>
          <p:cNvSpPr/>
          <p:nvPr/>
        </p:nvSpPr>
        <p:spPr>
          <a:xfrm>
            <a:off x="10507268" y="2306675"/>
            <a:ext cx="673257" cy="939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73" name="矩形 72"/>
          <p:cNvSpPr/>
          <p:nvPr/>
        </p:nvSpPr>
        <p:spPr>
          <a:xfrm>
            <a:off x="9345074" y="2306675"/>
            <a:ext cx="673257" cy="939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74" name="矩形 73"/>
          <p:cNvSpPr/>
          <p:nvPr/>
        </p:nvSpPr>
        <p:spPr>
          <a:xfrm>
            <a:off x="8182880" y="2306675"/>
            <a:ext cx="673257" cy="939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75" name="矩形 74"/>
          <p:cNvSpPr/>
          <p:nvPr/>
        </p:nvSpPr>
        <p:spPr>
          <a:xfrm>
            <a:off x="9208246" y="3133398"/>
            <a:ext cx="931919" cy="866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00" dirty="0" smtClean="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0837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351" y="260648"/>
            <a:ext cx="2646878"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可信银企终端项目</a:t>
            </a:r>
            <a:endParaRPr lang="en-US" altLang="zh-CN" sz="2400" b="1" dirty="0" smtClean="0">
              <a:solidFill>
                <a:srgbClr val="FFFFFF"/>
              </a:solidFill>
              <a:latin typeface="微软雅黑"/>
              <a:ea typeface="微软雅黑"/>
              <a:cs typeface="微软雅黑"/>
            </a:endParaRPr>
          </a:p>
        </p:txBody>
      </p:sp>
      <p:sp>
        <p:nvSpPr>
          <p:cNvPr id="7" name="标题 1"/>
          <p:cNvSpPr txBox="1">
            <a:spLocks/>
          </p:cNvSpPr>
          <p:nvPr/>
        </p:nvSpPr>
        <p:spPr bwMode="auto">
          <a:xfrm>
            <a:off x="3452900" y="260650"/>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可信银企终端</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9" name="思想气泡: 云 1"/>
          <p:cNvSpPr/>
          <p:nvPr/>
        </p:nvSpPr>
        <p:spPr>
          <a:xfrm>
            <a:off x="1410167" y="981914"/>
            <a:ext cx="2952328" cy="1460675"/>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639763" indent="-182563" algn="l" rtl="0" fontAlgn="base">
              <a:spcBef>
                <a:spcPct val="0"/>
              </a:spcBef>
              <a:spcAft>
                <a:spcPct val="0"/>
              </a:spcAft>
              <a:defRPr kern="1200">
                <a:solidFill>
                  <a:schemeClr val="dk1"/>
                </a:solidFill>
                <a:latin typeface="+mn-lt"/>
                <a:ea typeface="+mn-ea"/>
                <a:cs typeface="+mn-cs"/>
              </a:defRPr>
            </a:lvl2pPr>
            <a:lvl3pPr marL="1282700" indent="-368300" algn="l" rtl="0" fontAlgn="base">
              <a:spcBef>
                <a:spcPct val="0"/>
              </a:spcBef>
              <a:spcAft>
                <a:spcPct val="0"/>
              </a:spcAft>
              <a:defRPr kern="1200">
                <a:solidFill>
                  <a:schemeClr val="dk1"/>
                </a:solidFill>
                <a:latin typeface="+mn-lt"/>
                <a:ea typeface="+mn-ea"/>
                <a:cs typeface="+mn-cs"/>
              </a:defRPr>
            </a:lvl3pPr>
            <a:lvl4pPr marL="1925638" indent="-554038" algn="l" rtl="0" fontAlgn="base">
              <a:spcBef>
                <a:spcPct val="0"/>
              </a:spcBef>
              <a:spcAft>
                <a:spcPct val="0"/>
              </a:spcAft>
              <a:defRPr kern="1200">
                <a:solidFill>
                  <a:schemeClr val="dk1"/>
                </a:solidFill>
                <a:latin typeface="+mn-lt"/>
                <a:ea typeface="+mn-ea"/>
                <a:cs typeface="+mn-cs"/>
              </a:defRPr>
            </a:lvl4pPr>
            <a:lvl5pPr marL="2568575" indent="-739775"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3600" b="1" dirty="0">
                <a:solidFill>
                  <a:schemeClr val="accent5">
                    <a:lumMod val="75000"/>
                  </a:schemeClr>
                </a:solidFill>
              </a:rPr>
              <a:t>银行</a:t>
            </a:r>
          </a:p>
        </p:txBody>
      </p:sp>
      <p:sp>
        <p:nvSpPr>
          <p:cNvPr id="10" name="思想气泡: 云 11"/>
          <p:cNvSpPr/>
          <p:nvPr/>
        </p:nvSpPr>
        <p:spPr>
          <a:xfrm>
            <a:off x="6830446" y="1000778"/>
            <a:ext cx="2952328" cy="1460675"/>
          </a:xfrm>
          <a:prstGeom prst="cloudCallou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639763" indent="-182563" algn="l" rtl="0" fontAlgn="base">
              <a:spcBef>
                <a:spcPct val="0"/>
              </a:spcBef>
              <a:spcAft>
                <a:spcPct val="0"/>
              </a:spcAft>
              <a:defRPr kern="1200">
                <a:solidFill>
                  <a:schemeClr val="dk1"/>
                </a:solidFill>
                <a:latin typeface="+mn-lt"/>
                <a:ea typeface="+mn-ea"/>
                <a:cs typeface="+mn-cs"/>
              </a:defRPr>
            </a:lvl2pPr>
            <a:lvl3pPr marL="1282700" indent="-368300" algn="l" rtl="0" fontAlgn="base">
              <a:spcBef>
                <a:spcPct val="0"/>
              </a:spcBef>
              <a:spcAft>
                <a:spcPct val="0"/>
              </a:spcAft>
              <a:defRPr kern="1200">
                <a:solidFill>
                  <a:schemeClr val="dk1"/>
                </a:solidFill>
                <a:latin typeface="+mn-lt"/>
                <a:ea typeface="+mn-ea"/>
                <a:cs typeface="+mn-cs"/>
              </a:defRPr>
            </a:lvl3pPr>
            <a:lvl4pPr marL="1925638" indent="-554038" algn="l" rtl="0" fontAlgn="base">
              <a:spcBef>
                <a:spcPct val="0"/>
              </a:spcBef>
              <a:spcAft>
                <a:spcPct val="0"/>
              </a:spcAft>
              <a:defRPr kern="1200">
                <a:solidFill>
                  <a:schemeClr val="dk1"/>
                </a:solidFill>
                <a:latin typeface="+mn-lt"/>
                <a:ea typeface="+mn-ea"/>
                <a:cs typeface="+mn-cs"/>
              </a:defRPr>
            </a:lvl4pPr>
            <a:lvl5pPr marL="2568575" indent="-739775"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3600" b="1" dirty="0">
                <a:solidFill>
                  <a:schemeClr val="accent5">
                    <a:lumMod val="75000"/>
                  </a:schemeClr>
                </a:solidFill>
              </a:rPr>
              <a:t>区块链</a:t>
            </a:r>
          </a:p>
        </p:txBody>
      </p:sp>
      <p:cxnSp>
        <p:nvCxnSpPr>
          <p:cNvPr id="11" name="直接箭头连接符 9"/>
          <p:cNvCxnSpPr>
            <a:stCxn id="13" idx="2"/>
            <a:endCxn id="14" idx="0"/>
          </p:cNvCxnSpPr>
          <p:nvPr/>
        </p:nvCxnSpPr>
        <p:spPr>
          <a:xfrm>
            <a:off x="4360035" y="1712252"/>
            <a:ext cx="2479569" cy="18864"/>
          </a:xfrm>
          <a:prstGeom prst="straightConnector1">
            <a:avLst/>
          </a:prstGeom>
          <a:ln w="76200">
            <a:solidFill>
              <a:schemeClr val="tx2">
                <a:lumMod val="60000"/>
                <a:lumOff val="4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2054" y="4400031"/>
            <a:ext cx="870127" cy="870127"/>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825" y="4191447"/>
            <a:ext cx="1322173" cy="132217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217" y="4419885"/>
            <a:ext cx="896983" cy="896983"/>
          </a:xfrm>
          <a:prstGeom prst="rect">
            <a:avLst/>
          </a:prstGeom>
        </p:spPr>
      </p:pic>
      <p:sp>
        <p:nvSpPr>
          <p:cNvPr id="15" name="TextBox 19"/>
          <p:cNvSpPr txBox="1">
            <a:spLocks noChangeArrowheads="1"/>
          </p:cNvSpPr>
          <p:nvPr/>
        </p:nvSpPr>
        <p:spPr bwMode="auto">
          <a:xfrm>
            <a:off x="192688" y="5429642"/>
            <a:ext cx="924500" cy="35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05" tIns="48202" rIns="96405" bIns="48202" numCol="1" anchor="t" anchorCtr="0" compatLnSpc="1">
            <a:prstTxWarp prst="textNoShape">
              <a:avLst/>
            </a:prstTxWarp>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lnSpc>
                <a:spcPct val="130000"/>
              </a:lnSpc>
              <a:spcBef>
                <a:spcPct val="0"/>
              </a:spcBef>
              <a:spcAft>
                <a:spcPct val="0"/>
              </a:spcAft>
              <a:defRPr/>
            </a:pPr>
            <a:r>
              <a:rPr lang="zh-CN" altLang="en-US"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rPr>
              <a:t>网银交易</a:t>
            </a:r>
            <a:endParaRPr lang="zh-CN" altLang="zh-CN"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endParaRPr>
          </a:p>
        </p:txBody>
      </p:sp>
      <p:sp>
        <p:nvSpPr>
          <p:cNvPr id="16" name="TextBox 19"/>
          <p:cNvSpPr txBox="1">
            <a:spLocks noChangeArrowheads="1"/>
          </p:cNvSpPr>
          <p:nvPr/>
        </p:nvSpPr>
        <p:spPr bwMode="auto">
          <a:xfrm>
            <a:off x="1657474" y="5429642"/>
            <a:ext cx="924500" cy="35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05" tIns="48202" rIns="96405" bIns="48202" numCol="1" anchor="t" anchorCtr="0" compatLnSpc="1">
            <a:prstTxWarp prst="textNoShape">
              <a:avLst/>
            </a:prstTxWarp>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lnSpc>
                <a:spcPct val="130000"/>
              </a:lnSpc>
              <a:spcBef>
                <a:spcPct val="0"/>
              </a:spcBef>
              <a:spcAft>
                <a:spcPct val="0"/>
              </a:spcAft>
              <a:defRPr/>
            </a:pPr>
            <a:r>
              <a:rPr lang="zh-CN" altLang="en-US"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rPr>
              <a:t>交易记录</a:t>
            </a:r>
            <a:endParaRPr lang="zh-CN" altLang="zh-CN"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endParaRPr>
          </a:p>
        </p:txBody>
      </p:sp>
      <p:sp>
        <p:nvSpPr>
          <p:cNvPr id="17" name="TextBox 19"/>
          <p:cNvSpPr txBox="1">
            <a:spLocks noChangeArrowheads="1"/>
          </p:cNvSpPr>
          <p:nvPr/>
        </p:nvSpPr>
        <p:spPr bwMode="auto">
          <a:xfrm>
            <a:off x="3247681" y="5429642"/>
            <a:ext cx="924500" cy="35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05" tIns="48202" rIns="96405" bIns="48202" numCol="1" anchor="t" anchorCtr="0" compatLnSpc="1">
            <a:prstTxWarp prst="textNoShape">
              <a:avLst/>
            </a:prstTxWarp>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lnSpc>
                <a:spcPct val="130000"/>
              </a:lnSpc>
              <a:spcBef>
                <a:spcPct val="0"/>
              </a:spcBef>
              <a:spcAft>
                <a:spcPct val="0"/>
              </a:spcAft>
              <a:defRPr/>
            </a:pPr>
            <a:r>
              <a:rPr lang="zh-CN" altLang="en-US"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rPr>
              <a:t>余额查询</a:t>
            </a:r>
            <a:endParaRPr lang="zh-CN" altLang="zh-CN"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endParaRPr>
          </a:p>
        </p:txBody>
      </p:sp>
      <p:sp>
        <p:nvSpPr>
          <p:cNvPr id="18" name="TextBox 19"/>
          <p:cNvSpPr txBox="1">
            <a:spLocks noChangeArrowheads="1"/>
          </p:cNvSpPr>
          <p:nvPr/>
        </p:nvSpPr>
        <p:spPr bwMode="auto">
          <a:xfrm>
            <a:off x="4879863" y="5433144"/>
            <a:ext cx="1053117" cy="37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05" tIns="48202" rIns="96405" bIns="48202" numCol="1" anchor="t" anchorCtr="0" compatLnSpc="1">
            <a:prstTxWarp prst="textNoShape">
              <a:avLst/>
            </a:prstTxWarp>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lnSpc>
                <a:spcPct val="130000"/>
              </a:lnSpc>
              <a:spcBef>
                <a:spcPct val="0"/>
              </a:spcBef>
              <a:spcAft>
                <a:spcPct val="0"/>
              </a:spcAft>
              <a:defRPr/>
            </a:pPr>
            <a:r>
              <a:rPr lang="zh-CN" altLang="en-US"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rPr>
              <a:t>回执单</a:t>
            </a:r>
            <a:endParaRPr lang="zh-CN" altLang="zh-CN"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endParaRPr>
          </a:p>
        </p:txBody>
      </p:sp>
      <p:cxnSp>
        <p:nvCxnSpPr>
          <p:cNvPr id="19" name="直接箭头连接符 18"/>
          <p:cNvCxnSpPr>
            <a:endCxn id="16" idx="0"/>
          </p:cNvCxnSpPr>
          <p:nvPr/>
        </p:nvCxnSpPr>
        <p:spPr>
          <a:xfrm flipH="1">
            <a:off x="606971" y="2286667"/>
            <a:ext cx="1254923" cy="2036434"/>
          </a:xfrm>
          <a:prstGeom prst="straightConnector1">
            <a:avLst/>
          </a:prstGeom>
          <a:ln w="76200">
            <a:solidFill>
              <a:schemeClr val="tx2">
                <a:lumMod val="60000"/>
                <a:lumOff val="4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2119725" y="2802805"/>
            <a:ext cx="246225" cy="1617080"/>
          </a:xfrm>
          <a:prstGeom prst="straightConnector1">
            <a:avLst/>
          </a:prstGeom>
          <a:ln w="76200">
            <a:solidFill>
              <a:schemeClr val="tx2">
                <a:lumMod val="60000"/>
                <a:lumOff val="4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7" idx="0"/>
          </p:cNvCxnSpPr>
          <p:nvPr/>
        </p:nvCxnSpPr>
        <p:spPr>
          <a:xfrm>
            <a:off x="3398257" y="2428996"/>
            <a:ext cx="338861" cy="1971035"/>
          </a:xfrm>
          <a:prstGeom prst="straightConnector1">
            <a:avLst/>
          </a:prstGeom>
          <a:ln w="76200">
            <a:solidFill>
              <a:schemeClr val="tx2">
                <a:lumMod val="60000"/>
                <a:lumOff val="4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9" idx="0"/>
          </p:cNvCxnSpPr>
          <p:nvPr/>
        </p:nvCxnSpPr>
        <p:spPr>
          <a:xfrm>
            <a:off x="4054416" y="2177263"/>
            <a:ext cx="1163293" cy="2242622"/>
          </a:xfrm>
          <a:prstGeom prst="straightConnector1">
            <a:avLst/>
          </a:prstGeom>
          <a:ln w="76200">
            <a:solidFill>
              <a:schemeClr val="tx2">
                <a:lumMod val="60000"/>
                <a:lumOff val="4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0432" y="4330201"/>
            <a:ext cx="1044663" cy="1044663"/>
          </a:xfrm>
          <a:prstGeom prst="rect">
            <a:avLst/>
          </a:prstGeom>
        </p:spPr>
      </p:pic>
      <p:sp>
        <p:nvSpPr>
          <p:cNvPr id="24" name="TextBox 19"/>
          <p:cNvSpPr txBox="1">
            <a:spLocks noChangeArrowheads="1"/>
          </p:cNvSpPr>
          <p:nvPr/>
        </p:nvSpPr>
        <p:spPr bwMode="auto">
          <a:xfrm>
            <a:off x="6830446" y="5444032"/>
            <a:ext cx="1053117" cy="35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05" tIns="48202" rIns="96405" bIns="48202" numCol="1" anchor="t" anchorCtr="0" compatLnSpc="1">
            <a:prstTxWarp prst="textNoShape">
              <a:avLst/>
            </a:prstTxWarp>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lnSpc>
                <a:spcPct val="130000"/>
              </a:lnSpc>
              <a:spcBef>
                <a:spcPct val="0"/>
              </a:spcBef>
              <a:spcAft>
                <a:spcPct val="0"/>
              </a:spcAft>
              <a:defRPr/>
            </a:pPr>
            <a:r>
              <a:rPr lang="zh-CN" altLang="en-US"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rPr>
              <a:t>操作记录</a:t>
            </a:r>
            <a:endParaRPr lang="zh-CN" altLang="zh-CN"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endParaRPr>
          </a:p>
        </p:txBody>
      </p:sp>
      <p:pic>
        <p:nvPicPr>
          <p:cNvPr id="25" name="图片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4191" y="3863435"/>
            <a:ext cx="2012651" cy="2012651"/>
          </a:xfrm>
          <a:prstGeom prst="rect">
            <a:avLst/>
          </a:prstGeom>
        </p:spPr>
      </p:pic>
      <p:sp>
        <p:nvSpPr>
          <p:cNvPr id="26" name="TextBox 19"/>
          <p:cNvSpPr txBox="1">
            <a:spLocks noChangeArrowheads="1"/>
          </p:cNvSpPr>
          <p:nvPr/>
        </p:nvSpPr>
        <p:spPr bwMode="auto">
          <a:xfrm>
            <a:off x="8603957" y="5459248"/>
            <a:ext cx="1053117" cy="35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05" tIns="48202" rIns="96405" bIns="48202" numCol="1" anchor="t" anchorCtr="0" compatLnSpc="1">
            <a:prstTxWarp prst="textNoShape">
              <a:avLst/>
            </a:prstTxWarp>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lnSpc>
                <a:spcPct val="130000"/>
              </a:lnSpc>
              <a:spcBef>
                <a:spcPct val="0"/>
              </a:spcBef>
              <a:spcAft>
                <a:spcPct val="0"/>
              </a:spcAft>
              <a:defRPr/>
            </a:pPr>
            <a:r>
              <a:rPr lang="zh-CN" altLang="en-US"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rPr>
              <a:t>数据记录</a:t>
            </a:r>
            <a:endParaRPr lang="zh-CN" altLang="zh-CN"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endParaRP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8458" y="4222144"/>
            <a:ext cx="1322173" cy="1322173"/>
          </a:xfrm>
          <a:prstGeom prst="rect">
            <a:avLst/>
          </a:prstGeom>
        </p:spPr>
      </p:pic>
      <p:sp>
        <p:nvSpPr>
          <p:cNvPr id="28" name="TextBox 19"/>
          <p:cNvSpPr txBox="1">
            <a:spLocks noChangeArrowheads="1"/>
          </p:cNvSpPr>
          <p:nvPr/>
        </p:nvSpPr>
        <p:spPr bwMode="auto">
          <a:xfrm>
            <a:off x="10330107" y="5460339"/>
            <a:ext cx="924500" cy="35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05" tIns="48202" rIns="96405" bIns="48202" numCol="1" anchor="t" anchorCtr="0" compatLnSpc="1">
            <a:prstTxWarp prst="textNoShape">
              <a:avLst/>
            </a:prstTxWarp>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base">
              <a:lnSpc>
                <a:spcPct val="130000"/>
              </a:lnSpc>
              <a:spcBef>
                <a:spcPct val="0"/>
              </a:spcBef>
              <a:spcAft>
                <a:spcPct val="0"/>
              </a:spcAft>
              <a:defRPr/>
            </a:pPr>
            <a:r>
              <a:rPr lang="zh-CN" altLang="en-US"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rPr>
              <a:t>交易记录</a:t>
            </a:r>
            <a:endParaRPr lang="zh-CN" altLang="zh-CN" sz="1400" b="1" dirty="0">
              <a:solidFill>
                <a:schemeClr val="tx1">
                  <a:lumMod val="75000"/>
                  <a:lumOff val="25000"/>
                </a:schemeClr>
              </a:solidFill>
              <a:latin typeface="SF Orson Casual Heavy" panose="00000400000000000000" pitchFamily="2" charset="0"/>
              <a:ea typeface="幼圆" panose="02010509060101010101" pitchFamily="49" charset="-122"/>
              <a:cs typeface="+mn-ea"/>
              <a:sym typeface="SF Orson Casual Heavy" panose="00000400000000000000" pitchFamily="2" charset="0"/>
            </a:endParaRPr>
          </a:p>
        </p:txBody>
      </p:sp>
      <p:cxnSp>
        <p:nvCxnSpPr>
          <p:cNvPr id="29" name="直接箭头连接符 28"/>
          <p:cNvCxnSpPr>
            <a:endCxn id="28" idx="0"/>
          </p:cNvCxnSpPr>
          <p:nvPr/>
        </p:nvCxnSpPr>
        <p:spPr>
          <a:xfrm flipH="1">
            <a:off x="7232764" y="2802805"/>
            <a:ext cx="416788" cy="1527396"/>
          </a:xfrm>
          <a:prstGeom prst="straightConnector1">
            <a:avLst/>
          </a:prstGeom>
          <a:ln w="76200">
            <a:solidFill>
              <a:schemeClr val="tx2">
                <a:lumMod val="60000"/>
                <a:lumOff val="4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629896" y="2410310"/>
            <a:ext cx="338861" cy="1971035"/>
          </a:xfrm>
          <a:prstGeom prst="straightConnector1">
            <a:avLst/>
          </a:prstGeom>
          <a:ln w="76200">
            <a:solidFill>
              <a:schemeClr val="tx2">
                <a:lumMod val="60000"/>
                <a:lumOff val="4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32" idx="0"/>
          </p:cNvCxnSpPr>
          <p:nvPr/>
        </p:nvCxnSpPr>
        <p:spPr>
          <a:xfrm>
            <a:off x="9456478" y="2177263"/>
            <a:ext cx="1353067" cy="2044881"/>
          </a:xfrm>
          <a:prstGeom prst="straightConnector1">
            <a:avLst/>
          </a:prstGeom>
          <a:ln w="76200">
            <a:solidFill>
              <a:schemeClr val="tx2">
                <a:lumMod val="60000"/>
                <a:lumOff val="4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标注: 线形(带边框和强调线) 53"/>
          <p:cNvSpPr/>
          <p:nvPr/>
        </p:nvSpPr>
        <p:spPr>
          <a:xfrm>
            <a:off x="10330107" y="1104785"/>
            <a:ext cx="1800200" cy="792088"/>
          </a:xfrm>
          <a:prstGeom prst="accentBorderCallout1">
            <a:avLst/>
          </a:prstGeom>
          <a:solidFill>
            <a:schemeClr val="accent6">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639763" indent="-182563" algn="l" rtl="0" fontAlgn="base">
              <a:spcBef>
                <a:spcPct val="0"/>
              </a:spcBef>
              <a:spcAft>
                <a:spcPct val="0"/>
              </a:spcAft>
              <a:defRPr kern="1200">
                <a:solidFill>
                  <a:schemeClr val="dk1"/>
                </a:solidFill>
                <a:latin typeface="+mn-lt"/>
                <a:ea typeface="+mn-ea"/>
                <a:cs typeface="+mn-cs"/>
              </a:defRPr>
            </a:lvl2pPr>
            <a:lvl3pPr marL="1282700" indent="-368300" algn="l" rtl="0" fontAlgn="base">
              <a:spcBef>
                <a:spcPct val="0"/>
              </a:spcBef>
              <a:spcAft>
                <a:spcPct val="0"/>
              </a:spcAft>
              <a:defRPr kern="1200">
                <a:solidFill>
                  <a:schemeClr val="dk1"/>
                </a:solidFill>
                <a:latin typeface="+mn-lt"/>
                <a:ea typeface="+mn-ea"/>
                <a:cs typeface="+mn-cs"/>
              </a:defRPr>
            </a:lvl3pPr>
            <a:lvl4pPr marL="1925638" indent="-554038" algn="l" rtl="0" fontAlgn="base">
              <a:spcBef>
                <a:spcPct val="0"/>
              </a:spcBef>
              <a:spcAft>
                <a:spcPct val="0"/>
              </a:spcAft>
              <a:defRPr kern="1200">
                <a:solidFill>
                  <a:schemeClr val="dk1"/>
                </a:solidFill>
                <a:latin typeface="+mn-lt"/>
                <a:ea typeface="+mn-ea"/>
                <a:cs typeface="+mn-cs"/>
              </a:defRPr>
            </a:lvl4pPr>
            <a:lvl5pPr marL="2568575" indent="-739775"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b="1" dirty="0">
                <a:solidFill>
                  <a:schemeClr val="accent3">
                    <a:lumMod val="50000"/>
                  </a:schemeClr>
                </a:solidFill>
              </a:rPr>
              <a:t>存储、分析</a:t>
            </a:r>
          </a:p>
        </p:txBody>
      </p:sp>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635" y="4284311"/>
            <a:ext cx="1090553" cy="1090553"/>
          </a:xfrm>
          <a:prstGeom prst="rect">
            <a:avLst/>
          </a:prstGeom>
        </p:spPr>
      </p:pic>
    </p:spTree>
    <p:extLst>
      <p:ext uri="{BB962C8B-B14F-4D97-AF65-F5344CB8AC3E}">
        <p14:creationId xmlns:p14="http://schemas.microsoft.com/office/powerpoint/2010/main" val="442063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351" y="260648"/>
            <a:ext cx="2954655"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医疗健康大数据项目</a:t>
            </a:r>
            <a:endParaRPr lang="en-US" altLang="zh-CN" sz="2400" b="1" dirty="0" smtClean="0">
              <a:solidFill>
                <a:srgbClr val="FFFFFF"/>
              </a:solidFill>
              <a:latin typeface="微软雅黑"/>
              <a:ea typeface="微软雅黑"/>
              <a:cs typeface="微软雅黑"/>
            </a:endParaRPr>
          </a:p>
        </p:txBody>
      </p:sp>
      <p:sp>
        <p:nvSpPr>
          <p:cNvPr id="7" name="标题 1"/>
          <p:cNvSpPr txBox="1">
            <a:spLocks/>
          </p:cNvSpPr>
          <p:nvPr/>
        </p:nvSpPr>
        <p:spPr bwMode="auto">
          <a:xfrm>
            <a:off x="3452900" y="260650"/>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基于区块链的医疗健康大数据平台</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9" name="内容占位符 2"/>
          <p:cNvSpPr txBox="1">
            <a:spLocks/>
          </p:cNvSpPr>
          <p:nvPr/>
        </p:nvSpPr>
        <p:spPr>
          <a:xfrm>
            <a:off x="517208" y="2223597"/>
            <a:ext cx="3618865" cy="2226945"/>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dirty="0" smtClean="0">
                <a:latin typeface="微软雅黑" panose="020B0503020204020204" pitchFamily="34" charset="-122"/>
                <a:ea typeface="微软雅黑" panose="020B0503020204020204" pitchFamily="34" charset="-122"/>
              </a:rPr>
              <a:t>以用户为中心收集和存储数据</a:t>
            </a:r>
          </a:p>
          <a:p>
            <a:r>
              <a:rPr lang="zh-CN" altLang="en-US" sz="1800" dirty="0" smtClean="0">
                <a:latin typeface="微软雅黑" panose="020B0503020204020204" pitchFamily="34" charset="-122"/>
                <a:ea typeface="微软雅黑" panose="020B0503020204020204" pitchFamily="34" charset="-122"/>
              </a:rPr>
              <a:t>采用区块链技术保障数据安全和互信</a:t>
            </a:r>
          </a:p>
          <a:p>
            <a:r>
              <a:rPr lang="zh-CN" altLang="en-US" sz="1800" dirty="0" smtClean="0">
                <a:latin typeface="微软雅黑" panose="020B0503020204020204" pitchFamily="34" charset="-122"/>
                <a:ea typeface="微软雅黑" panose="020B0503020204020204" pitchFamily="34" charset="-122"/>
              </a:rPr>
              <a:t>保护用户隐私，用户主动授权</a:t>
            </a:r>
          </a:p>
          <a:p>
            <a:r>
              <a:rPr lang="zh-CN" altLang="en-US" sz="1800" dirty="0" smtClean="0">
                <a:latin typeface="微软雅黑" panose="020B0503020204020204" pitchFamily="34" charset="-122"/>
                <a:ea typeface="微软雅黑" panose="020B0503020204020204" pitchFamily="34" charset="-122"/>
              </a:rPr>
              <a:t>需要数据的服务机构可以想个人提交申请，个人授权后可以使用，个人从中受益</a:t>
            </a:r>
            <a:endParaRPr lang="zh-CN" altLang="en-US" sz="1800" dirty="0">
              <a:latin typeface="微软雅黑" panose="020B0503020204020204" pitchFamily="34" charset="-122"/>
              <a:ea typeface="微软雅黑" panose="020B0503020204020204" pitchFamily="34" charset="-122"/>
            </a:endParaRPr>
          </a:p>
        </p:txBody>
      </p:sp>
      <p:sp>
        <p:nvSpPr>
          <p:cNvPr id="10" name="十六角星 9"/>
          <p:cNvSpPr/>
          <p:nvPr/>
        </p:nvSpPr>
        <p:spPr>
          <a:xfrm>
            <a:off x="6118860" y="1595120"/>
            <a:ext cx="1617980" cy="675640"/>
          </a:xfrm>
          <a:prstGeom prst="star16">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三甲医院</a:t>
            </a:r>
          </a:p>
        </p:txBody>
      </p:sp>
      <p:sp>
        <p:nvSpPr>
          <p:cNvPr id="11" name="十六角星 10"/>
          <p:cNvSpPr/>
          <p:nvPr/>
        </p:nvSpPr>
        <p:spPr>
          <a:xfrm>
            <a:off x="8133715" y="2037080"/>
            <a:ext cx="1617980" cy="675640"/>
          </a:xfrm>
          <a:prstGeom prst="star16">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专科医院</a:t>
            </a:r>
          </a:p>
        </p:txBody>
      </p:sp>
      <p:sp>
        <p:nvSpPr>
          <p:cNvPr id="12" name="十六角星 11"/>
          <p:cNvSpPr/>
          <p:nvPr/>
        </p:nvSpPr>
        <p:spPr>
          <a:xfrm>
            <a:off x="4968875" y="4653280"/>
            <a:ext cx="1617980" cy="675640"/>
          </a:xfrm>
          <a:prstGeom prst="star16">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健康服务机构</a:t>
            </a:r>
          </a:p>
        </p:txBody>
      </p:sp>
      <p:sp>
        <p:nvSpPr>
          <p:cNvPr id="13" name="十六角星 12"/>
          <p:cNvSpPr/>
          <p:nvPr/>
        </p:nvSpPr>
        <p:spPr>
          <a:xfrm>
            <a:off x="9982200" y="4044315"/>
            <a:ext cx="1617980" cy="675640"/>
          </a:xfrm>
          <a:prstGeom prst="star16">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社保</a:t>
            </a:r>
          </a:p>
        </p:txBody>
      </p:sp>
      <p:sp>
        <p:nvSpPr>
          <p:cNvPr id="14" name="十六角星 13"/>
          <p:cNvSpPr/>
          <p:nvPr/>
        </p:nvSpPr>
        <p:spPr>
          <a:xfrm>
            <a:off x="6762115" y="3091180"/>
            <a:ext cx="2274570" cy="1285240"/>
          </a:xfrm>
          <a:prstGeom prst="star1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个人医疗健康数据中心区块链云</a:t>
            </a:r>
          </a:p>
        </p:txBody>
      </p:sp>
      <p:sp>
        <p:nvSpPr>
          <p:cNvPr id="15" name="十六角星 14"/>
          <p:cNvSpPr/>
          <p:nvPr/>
        </p:nvSpPr>
        <p:spPr>
          <a:xfrm>
            <a:off x="8133715" y="5041900"/>
            <a:ext cx="1617980" cy="675640"/>
          </a:xfrm>
          <a:prstGeom prst="star16">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商保</a:t>
            </a:r>
          </a:p>
        </p:txBody>
      </p:sp>
      <p:sp>
        <p:nvSpPr>
          <p:cNvPr id="16" name="十六角星 15"/>
          <p:cNvSpPr/>
          <p:nvPr/>
        </p:nvSpPr>
        <p:spPr>
          <a:xfrm>
            <a:off x="10139680" y="2712720"/>
            <a:ext cx="1617980" cy="675640"/>
          </a:xfrm>
          <a:prstGeom prst="star16">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社区医院</a:t>
            </a:r>
          </a:p>
        </p:txBody>
      </p:sp>
      <p:cxnSp>
        <p:nvCxnSpPr>
          <p:cNvPr id="17" name="直接连接符 13"/>
          <p:cNvCxnSpPr>
            <a:stCxn id="16" idx="15"/>
            <a:endCxn id="13" idx="7"/>
          </p:cNvCxnSpPr>
          <p:nvPr/>
        </p:nvCxnSpPr>
        <p:spPr>
          <a:xfrm flipV="1">
            <a:off x="8334375" y="2687320"/>
            <a:ext cx="298450" cy="452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4"/>
          <p:cNvCxnSpPr>
            <a:stCxn id="16" idx="13"/>
            <a:endCxn id="12" idx="6"/>
          </p:cNvCxnSpPr>
          <p:nvPr/>
        </p:nvCxnSpPr>
        <p:spPr>
          <a:xfrm flipH="1" flipV="1">
            <a:off x="6927850" y="2270760"/>
            <a:ext cx="536575" cy="869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5"/>
          <p:cNvCxnSpPr>
            <a:stCxn id="14" idx="0"/>
            <a:endCxn id="16" idx="8"/>
          </p:cNvCxnSpPr>
          <p:nvPr/>
        </p:nvCxnSpPr>
        <p:spPr>
          <a:xfrm flipV="1">
            <a:off x="6350000" y="4188460"/>
            <a:ext cx="745490" cy="563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6"/>
          <p:cNvCxnSpPr>
            <a:stCxn id="17" idx="14"/>
            <a:endCxn id="16" idx="5"/>
          </p:cNvCxnSpPr>
          <p:nvPr/>
        </p:nvCxnSpPr>
        <p:spPr>
          <a:xfrm flipH="1" flipV="1">
            <a:off x="8334375" y="4327525"/>
            <a:ext cx="608330" cy="714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17"/>
          <p:cNvCxnSpPr>
            <a:stCxn id="16" idx="2"/>
            <a:endCxn id="15" idx="11"/>
          </p:cNvCxnSpPr>
          <p:nvPr/>
        </p:nvCxnSpPr>
        <p:spPr>
          <a:xfrm>
            <a:off x="9036685" y="3733800"/>
            <a:ext cx="1007110" cy="518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18"/>
          <p:cNvCxnSpPr>
            <a:stCxn id="18" idx="10"/>
            <a:endCxn id="16" idx="1"/>
          </p:cNvCxnSpPr>
          <p:nvPr/>
        </p:nvCxnSpPr>
        <p:spPr>
          <a:xfrm flipH="1">
            <a:off x="8950325" y="3050540"/>
            <a:ext cx="1189355" cy="437515"/>
          </a:xfrm>
          <a:prstGeom prst="line">
            <a:avLst/>
          </a:prstGeom>
        </p:spPr>
        <p:style>
          <a:lnRef idx="1">
            <a:schemeClr val="accent1"/>
          </a:lnRef>
          <a:fillRef idx="0">
            <a:schemeClr val="accent1"/>
          </a:fillRef>
          <a:effectRef idx="0">
            <a:schemeClr val="accent1"/>
          </a:effectRef>
          <a:fontRef idx="minor">
            <a:schemeClr val="tx1"/>
          </a:fontRef>
        </p:style>
      </p:cxnSp>
      <p:sp>
        <p:nvSpPr>
          <p:cNvPr id="23" name="十六角星 22"/>
          <p:cNvSpPr/>
          <p:nvPr/>
        </p:nvSpPr>
        <p:spPr>
          <a:xfrm>
            <a:off x="4500880" y="3091180"/>
            <a:ext cx="1617980" cy="675640"/>
          </a:xfrm>
          <a:prstGeom prst="star16">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药店药厂</a:t>
            </a:r>
          </a:p>
        </p:txBody>
      </p:sp>
      <p:cxnSp>
        <p:nvCxnSpPr>
          <p:cNvPr id="24" name="直接连接符 20"/>
          <p:cNvCxnSpPr>
            <a:stCxn id="25" idx="2"/>
            <a:endCxn id="16" idx="11"/>
          </p:cNvCxnSpPr>
          <p:nvPr/>
        </p:nvCxnSpPr>
        <p:spPr>
          <a:xfrm>
            <a:off x="6118860" y="3429000"/>
            <a:ext cx="729615" cy="59055"/>
          </a:xfrm>
          <a:prstGeom prst="line">
            <a:avLst/>
          </a:prstGeom>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29004" y="1060133"/>
            <a:ext cx="7879080"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用区块链技术以用户为中心将医疗健康信息孤岛连接起来</a:t>
            </a:r>
          </a:p>
        </p:txBody>
      </p:sp>
    </p:spTree>
    <p:extLst>
      <p:ext uri="{BB962C8B-B14F-4D97-AF65-F5344CB8AC3E}">
        <p14:creationId xmlns:p14="http://schemas.microsoft.com/office/powerpoint/2010/main" val="1731177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63351" y="260648"/>
            <a:ext cx="2954655"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医疗健康大数据项目</a:t>
            </a:r>
            <a:endParaRPr lang="en-US" altLang="zh-CN" sz="2400" b="1" dirty="0" smtClean="0">
              <a:solidFill>
                <a:srgbClr val="FFFFFF"/>
              </a:solidFill>
              <a:latin typeface="微软雅黑"/>
              <a:ea typeface="微软雅黑"/>
              <a:cs typeface="微软雅黑"/>
            </a:endParaRPr>
          </a:p>
        </p:txBody>
      </p:sp>
      <p:sp>
        <p:nvSpPr>
          <p:cNvPr id="22" name="标题 1"/>
          <p:cNvSpPr txBox="1">
            <a:spLocks/>
          </p:cNvSpPr>
          <p:nvPr/>
        </p:nvSpPr>
        <p:spPr bwMode="auto">
          <a:xfrm>
            <a:off x="3452900" y="260650"/>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基于区块链的医疗健康大数据平台</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pic>
        <p:nvPicPr>
          <p:cNvPr id="23" name="内容占位符 3"/>
          <p:cNvPicPr>
            <a:picLocks noChangeAspect="1"/>
          </p:cNvPicPr>
          <p:nvPr/>
        </p:nvPicPr>
        <p:blipFill>
          <a:blip r:embed="rId2"/>
          <a:stretch>
            <a:fillRect/>
          </a:stretch>
        </p:blipFill>
        <p:spPr>
          <a:xfrm>
            <a:off x="4308218" y="1303000"/>
            <a:ext cx="7748699" cy="3938155"/>
          </a:xfrm>
          <a:prstGeom prst="rect">
            <a:avLst/>
          </a:prstGeom>
        </p:spPr>
      </p:pic>
      <p:sp>
        <p:nvSpPr>
          <p:cNvPr id="24" name="流程图: 过程 23"/>
          <p:cNvSpPr/>
          <p:nvPr/>
        </p:nvSpPr>
        <p:spPr>
          <a:xfrm>
            <a:off x="623857" y="1164119"/>
            <a:ext cx="619759" cy="4434840"/>
          </a:xfrm>
          <a:prstGeom prst="flowChartProcess">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rPr>
              <a:t>个人</a:t>
            </a:r>
          </a:p>
        </p:txBody>
      </p:sp>
      <p:sp>
        <p:nvSpPr>
          <p:cNvPr id="25" name="流程图: 过程 24"/>
          <p:cNvSpPr/>
          <p:nvPr/>
        </p:nvSpPr>
        <p:spPr>
          <a:xfrm>
            <a:off x="3483262" y="1164119"/>
            <a:ext cx="527659" cy="4434840"/>
          </a:xfrm>
          <a:prstGeom prst="flowChartProcess">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rPr>
              <a:t>服务方</a:t>
            </a:r>
          </a:p>
        </p:txBody>
      </p:sp>
      <p:sp>
        <p:nvSpPr>
          <p:cNvPr id="26" name="文本框 25"/>
          <p:cNvSpPr txBox="1"/>
          <p:nvPr/>
        </p:nvSpPr>
        <p:spPr>
          <a:xfrm>
            <a:off x="1625252" y="1293024"/>
            <a:ext cx="1554480" cy="368300"/>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数据审核请求</a:t>
            </a:r>
          </a:p>
        </p:txBody>
      </p:sp>
      <p:cxnSp>
        <p:nvCxnSpPr>
          <p:cNvPr id="27" name="直接箭头连接符 26"/>
          <p:cNvCxnSpPr/>
          <p:nvPr/>
        </p:nvCxnSpPr>
        <p:spPr>
          <a:xfrm flipH="1">
            <a:off x="1298227" y="1661324"/>
            <a:ext cx="21532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1243617" y="2389669"/>
            <a:ext cx="22078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798607" y="1945169"/>
            <a:ext cx="1097280" cy="368300"/>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授权审核</a:t>
            </a:r>
          </a:p>
        </p:txBody>
      </p:sp>
      <p:cxnSp>
        <p:nvCxnSpPr>
          <p:cNvPr id="30" name="直接箭头连接符 29"/>
          <p:cNvCxnSpPr/>
          <p:nvPr/>
        </p:nvCxnSpPr>
        <p:spPr>
          <a:xfrm>
            <a:off x="1298227" y="3194214"/>
            <a:ext cx="2185035" cy="16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494442" y="2717964"/>
            <a:ext cx="2011680" cy="368300"/>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临时数据查看分析</a:t>
            </a:r>
          </a:p>
        </p:txBody>
      </p:sp>
      <p:sp>
        <p:nvSpPr>
          <p:cNvPr id="32" name="文本框 31"/>
          <p:cNvSpPr txBox="1"/>
          <p:nvPr/>
        </p:nvSpPr>
        <p:spPr>
          <a:xfrm>
            <a:off x="1766222" y="3565689"/>
            <a:ext cx="1097280" cy="368300"/>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服务定价</a:t>
            </a:r>
          </a:p>
        </p:txBody>
      </p:sp>
      <p:cxnSp>
        <p:nvCxnSpPr>
          <p:cNvPr id="33" name="直接箭头连接符 32"/>
          <p:cNvCxnSpPr/>
          <p:nvPr/>
        </p:nvCxnSpPr>
        <p:spPr>
          <a:xfrm flipH="1">
            <a:off x="1270923" y="3933989"/>
            <a:ext cx="221233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1267689" y="4597564"/>
            <a:ext cx="22078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999902" y="4152429"/>
            <a:ext cx="640080" cy="368300"/>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付款</a:t>
            </a:r>
          </a:p>
        </p:txBody>
      </p:sp>
      <p:sp>
        <p:nvSpPr>
          <p:cNvPr id="36" name="文本框 35"/>
          <p:cNvSpPr txBox="1"/>
          <p:nvPr/>
        </p:nvSpPr>
        <p:spPr>
          <a:xfrm>
            <a:off x="1771302" y="4901094"/>
            <a:ext cx="1097280" cy="368300"/>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提供服务</a:t>
            </a:r>
          </a:p>
        </p:txBody>
      </p:sp>
      <p:cxnSp>
        <p:nvCxnSpPr>
          <p:cNvPr id="37" name="直接箭头连接符 36"/>
          <p:cNvCxnSpPr/>
          <p:nvPr/>
        </p:nvCxnSpPr>
        <p:spPr>
          <a:xfrm flipH="1">
            <a:off x="1243617" y="5269394"/>
            <a:ext cx="22396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84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文本框 83"/>
          <p:cNvSpPr txBox="1"/>
          <p:nvPr/>
        </p:nvSpPr>
        <p:spPr>
          <a:xfrm>
            <a:off x="263351" y="260648"/>
            <a:ext cx="2954655"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医疗健康大数据项目</a:t>
            </a:r>
            <a:endParaRPr lang="en-US" altLang="zh-CN" sz="2400" b="1" dirty="0" smtClean="0">
              <a:solidFill>
                <a:srgbClr val="FFFFFF"/>
              </a:solidFill>
              <a:latin typeface="微软雅黑"/>
              <a:ea typeface="微软雅黑"/>
              <a:cs typeface="微软雅黑"/>
            </a:endParaRPr>
          </a:p>
        </p:txBody>
      </p:sp>
      <p:sp>
        <p:nvSpPr>
          <p:cNvPr id="85" name="标题 1"/>
          <p:cNvSpPr txBox="1">
            <a:spLocks/>
          </p:cNvSpPr>
          <p:nvPr/>
        </p:nvSpPr>
        <p:spPr bwMode="auto">
          <a:xfrm>
            <a:off x="3452900" y="260650"/>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基于区块链的医疗健康大数据平台</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86" name="内容占位符 2"/>
          <p:cNvSpPr txBox="1">
            <a:spLocks/>
          </p:cNvSpPr>
          <p:nvPr/>
        </p:nvSpPr>
        <p:spPr>
          <a:xfrm>
            <a:off x="782781" y="1306542"/>
            <a:ext cx="10515600" cy="4732020"/>
          </a:xfrm>
          <a:prstGeom prst="rect">
            <a:avLst/>
          </a:prstGeom>
        </p:spPr>
        <p:txBody>
          <a:bodyPr>
            <a:normAutofit fontScale="97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350" indent="-514350">
              <a:lnSpc>
                <a:spcPct val="110000"/>
              </a:lnSpc>
              <a:buFont typeface="Arial" panose="020B0604020202020204" pitchFamily="34" charset="0"/>
              <a:buAutoNum type="arabicPeriod"/>
            </a:pPr>
            <a:r>
              <a:rPr lang="zh-CN" altLang="en-US" sz="2400" dirty="0" smtClean="0">
                <a:latin typeface="微软雅黑" panose="020B0503020204020204" pitchFamily="34" charset="-122"/>
                <a:ea typeface="微软雅黑" panose="020B0503020204020204" pitchFamily="34" charset="-122"/>
              </a:rPr>
              <a:t>紧跟国家政策，通过家庭医生签约运动发展社区用户，帮助建立居民健康档案数据。在签约过程中，引入小额险种，比如：</a:t>
            </a:r>
            <a:r>
              <a:rPr lang="en-US" altLang="zh-CN" sz="2400" dirty="0" smtClean="0">
                <a:latin typeface="微软雅黑" panose="020B0503020204020204" pitchFamily="34" charset="-122"/>
                <a:ea typeface="微软雅黑" panose="020B0503020204020204" pitchFamily="34" charset="-122"/>
              </a:rPr>
              <a:t>60</a:t>
            </a:r>
            <a:r>
              <a:rPr lang="zh-CN" altLang="en-US" sz="2400" dirty="0" smtClean="0">
                <a:latin typeface="微软雅黑" panose="020B0503020204020204" pitchFamily="34" charset="-122"/>
                <a:ea typeface="微软雅黑" panose="020B0503020204020204" pitchFamily="34" charset="-122"/>
              </a:rPr>
              <a:t>岁以上老人意外险</a:t>
            </a:r>
          </a:p>
          <a:p>
            <a:pPr marL="514350" indent="-514350">
              <a:lnSpc>
                <a:spcPct val="110000"/>
              </a:lnSpc>
              <a:buFont typeface="Arial" panose="020B0604020202020204" pitchFamily="34" charset="0"/>
              <a:buAutoNum type="arabicPeriod"/>
            </a:pPr>
            <a:r>
              <a:rPr lang="zh-CN" altLang="en-US" sz="2400" dirty="0" smtClean="0">
                <a:latin typeface="微软雅黑" panose="020B0503020204020204" pitchFamily="34" charset="-122"/>
                <a:ea typeface="微软雅黑" panose="020B0503020204020204" pitchFamily="34" charset="-122"/>
              </a:rPr>
              <a:t>发展家庭医生作为基层健康管理师</a:t>
            </a:r>
          </a:p>
          <a:p>
            <a:pPr marL="514350" indent="-514350">
              <a:lnSpc>
                <a:spcPct val="110000"/>
              </a:lnSpc>
              <a:buFont typeface="Arial" panose="020B0604020202020204" pitchFamily="34" charset="0"/>
              <a:buAutoNum type="arabicPeriod"/>
            </a:pPr>
            <a:r>
              <a:rPr lang="zh-CN" altLang="en-US" sz="2400" dirty="0" smtClean="0">
                <a:latin typeface="微软雅黑" panose="020B0503020204020204" pitchFamily="34" charset="-122"/>
                <a:ea typeface="微软雅黑" panose="020B0503020204020204" pitchFamily="34" charset="-122"/>
              </a:rPr>
              <a:t>与专病医疗体系合作，对基层医生进行培训，建立可靠的、认证的、符合标准的医疗健康体系</a:t>
            </a:r>
          </a:p>
          <a:p>
            <a:pPr marL="514350" indent="-514350">
              <a:lnSpc>
                <a:spcPct val="110000"/>
              </a:lnSpc>
              <a:buFont typeface="Arial" panose="020B0604020202020204" pitchFamily="34" charset="0"/>
              <a:buAutoNum type="arabicPeriod"/>
            </a:pPr>
            <a:r>
              <a:rPr lang="zh-CN" altLang="en-US" sz="2400" dirty="0" smtClean="0">
                <a:latin typeface="微软雅黑" panose="020B0503020204020204" pitchFamily="34" charset="-122"/>
                <a:ea typeface="微软雅黑" panose="020B0503020204020204" pitchFamily="34" charset="-122"/>
              </a:rPr>
              <a:t>与保险合作，利用国家相关政策发展企业用户（比如税优）</a:t>
            </a:r>
          </a:p>
          <a:p>
            <a:pPr marL="514350" indent="-514350">
              <a:lnSpc>
                <a:spcPct val="110000"/>
              </a:lnSpc>
              <a:buFont typeface="Arial" panose="020B0604020202020204" pitchFamily="34" charset="0"/>
              <a:buAutoNum type="arabicPeriod"/>
            </a:pPr>
            <a:r>
              <a:rPr lang="zh-CN" altLang="en-US" sz="2400" dirty="0" smtClean="0">
                <a:latin typeface="微软雅黑" panose="020B0503020204020204" pitchFamily="34" charset="-122"/>
                <a:ea typeface="微软雅黑" panose="020B0503020204020204" pitchFamily="34" charset="-122"/>
              </a:rPr>
              <a:t>吸收国际先进经验，完善以保险为收入支撑，医院专注医疗服务，医院不以收入为中心的新型医疗健康体系</a:t>
            </a:r>
          </a:p>
          <a:p>
            <a:pPr marL="514350" indent="-514350">
              <a:lnSpc>
                <a:spcPct val="110000"/>
              </a:lnSpc>
              <a:buFont typeface="Arial" panose="020B0604020202020204" pitchFamily="34" charset="0"/>
              <a:buAutoNum type="arabicPeriod"/>
            </a:pPr>
            <a:r>
              <a:rPr lang="zh-CN" altLang="en-US" sz="2400" dirty="0" smtClean="0">
                <a:latin typeface="微软雅黑" panose="020B0503020204020204" pitchFamily="34" charset="-122"/>
                <a:ea typeface="微软雅黑" panose="020B0503020204020204" pitchFamily="34" charset="-122"/>
              </a:rPr>
              <a:t>按照分级服务原则，选择一个适合的用户群，创建中国医疗健康保险和服务品牌，建立服务体系，长期持续运营</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2876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407" y="4012505"/>
            <a:ext cx="4366249" cy="1979579"/>
          </a:xfrm>
          <a:prstGeom prst="rect">
            <a:avLst/>
          </a:prstGeom>
        </p:spPr>
      </p:pic>
      <p:grpSp>
        <p:nvGrpSpPr>
          <p:cNvPr id="7" name="组合 6"/>
          <p:cNvGrpSpPr/>
          <p:nvPr/>
        </p:nvGrpSpPr>
        <p:grpSpPr>
          <a:xfrm>
            <a:off x="1368557" y="1484784"/>
            <a:ext cx="6263244" cy="719932"/>
            <a:chOff x="1769207" y="1705231"/>
            <a:chExt cx="6263244" cy="719932"/>
          </a:xfrm>
        </p:grpSpPr>
        <p:sp>
          <p:nvSpPr>
            <p:cNvPr id="3" name="矩形 2"/>
            <p:cNvSpPr/>
            <p:nvPr/>
          </p:nvSpPr>
          <p:spPr bwMode="auto">
            <a:xfrm>
              <a:off x="1847364" y="1705231"/>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sp>
          <p:nvSpPr>
            <p:cNvPr id="5" name="矩形 4"/>
            <p:cNvSpPr/>
            <p:nvPr/>
          </p:nvSpPr>
          <p:spPr>
            <a:xfrm>
              <a:off x="1769207" y="1748978"/>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rPr>
                <a:t>1</a:t>
              </a:r>
              <a:endParaRPr lang="zh-CN" altLang="en-US"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endParaRPr>
            </a:p>
          </p:txBody>
        </p:sp>
        <p:sp>
          <p:nvSpPr>
            <p:cNvPr id="6" name="TextBox 5"/>
            <p:cNvSpPr txBox="1"/>
            <p:nvPr/>
          </p:nvSpPr>
          <p:spPr>
            <a:xfrm>
              <a:off x="3734480" y="1808747"/>
              <a:ext cx="4297971"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第一部分   </a:t>
              </a:r>
              <a:r>
                <a:rPr lang="zh-CN" altLang="en-US" sz="2400" b="1" dirty="0" smtClean="0">
                  <a:latin typeface="微软雅黑" pitchFamily="34" charset="-122"/>
                  <a:ea typeface="微软雅黑" pitchFamily="34" charset="-122"/>
                </a:rPr>
                <a:t>区块链</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联盟链技术</a:t>
              </a:r>
              <a:endParaRPr lang="zh-CN" altLang="en-US" sz="2400" b="1" dirty="0">
                <a:latin typeface="微软雅黑" pitchFamily="34" charset="-122"/>
                <a:ea typeface="微软雅黑" pitchFamily="34" charset="-122"/>
              </a:endParaRPr>
            </a:p>
          </p:txBody>
        </p:sp>
      </p:grpSp>
      <p:grpSp>
        <p:nvGrpSpPr>
          <p:cNvPr id="2" name="组合 1"/>
          <p:cNvGrpSpPr/>
          <p:nvPr/>
        </p:nvGrpSpPr>
        <p:grpSpPr>
          <a:xfrm>
            <a:off x="1368559" y="2564904"/>
            <a:ext cx="6425154" cy="719932"/>
            <a:chOff x="1769207" y="2633015"/>
            <a:chExt cx="6425154" cy="719932"/>
          </a:xfrm>
        </p:grpSpPr>
        <p:sp>
          <p:nvSpPr>
            <p:cNvPr id="11" name="矩形 10"/>
            <p:cNvSpPr/>
            <p:nvPr/>
          </p:nvSpPr>
          <p:spPr>
            <a:xfrm>
              <a:off x="1769207" y="2670820"/>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rPr>
                <a:t>2</a:t>
              </a:r>
              <a:endParaRPr lang="zh-CN" altLang="en-US"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endParaRPr>
            </a:p>
          </p:txBody>
        </p:sp>
        <p:sp>
          <p:nvSpPr>
            <p:cNvPr id="12" name="TextBox 11"/>
            <p:cNvSpPr txBox="1"/>
            <p:nvPr/>
          </p:nvSpPr>
          <p:spPr>
            <a:xfrm>
              <a:off x="3734486" y="2730589"/>
              <a:ext cx="4459875"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第二</a:t>
              </a:r>
              <a:r>
                <a:rPr lang="zh-CN" altLang="en-US" sz="2400" b="1" dirty="0" smtClean="0">
                  <a:latin typeface="微软雅黑" pitchFamily="34" charset="-122"/>
                  <a:ea typeface="微软雅黑" pitchFamily="34" charset="-122"/>
                </a:rPr>
                <a:t>部分   阿尔山金融科技公司</a:t>
              </a:r>
              <a:endParaRPr lang="zh-CN" altLang="en-US" sz="2400" b="1" dirty="0">
                <a:latin typeface="微软雅黑" pitchFamily="34" charset="-122"/>
                <a:ea typeface="微软雅黑" pitchFamily="34" charset="-122"/>
              </a:endParaRPr>
            </a:p>
          </p:txBody>
        </p:sp>
        <p:sp>
          <p:nvSpPr>
            <p:cNvPr id="18" name="矩形 17"/>
            <p:cNvSpPr/>
            <p:nvPr/>
          </p:nvSpPr>
          <p:spPr bwMode="auto">
            <a:xfrm>
              <a:off x="1866543" y="2633015"/>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grpSp>
        <p:nvGrpSpPr>
          <p:cNvPr id="4" name="组合 3"/>
          <p:cNvGrpSpPr/>
          <p:nvPr/>
        </p:nvGrpSpPr>
        <p:grpSpPr>
          <a:xfrm>
            <a:off x="1368559" y="3645024"/>
            <a:ext cx="5809598" cy="719932"/>
            <a:chOff x="1769207" y="3587186"/>
            <a:chExt cx="5809599" cy="719932"/>
          </a:xfrm>
        </p:grpSpPr>
        <p:sp>
          <p:nvSpPr>
            <p:cNvPr id="13" name="矩形 12"/>
            <p:cNvSpPr/>
            <p:nvPr/>
          </p:nvSpPr>
          <p:spPr>
            <a:xfrm>
              <a:off x="1769207" y="3634135"/>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rPr>
                <a:t>3</a:t>
              </a:r>
              <a:endParaRPr lang="zh-CN" altLang="en-US"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endParaRPr>
            </a:p>
          </p:txBody>
        </p:sp>
        <p:sp>
          <p:nvSpPr>
            <p:cNvPr id="14" name="TextBox 13"/>
            <p:cNvSpPr txBox="1"/>
            <p:nvPr/>
          </p:nvSpPr>
          <p:spPr>
            <a:xfrm>
              <a:off x="3734483" y="3684759"/>
              <a:ext cx="3844323"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第三部分   </a:t>
              </a:r>
              <a:r>
                <a:rPr lang="zh-CN" altLang="en-US" sz="2400" b="1" dirty="0" smtClean="0">
                  <a:latin typeface="微软雅黑" pitchFamily="34" charset="-122"/>
                  <a:ea typeface="微软雅黑" pitchFamily="34" charset="-122"/>
                </a:rPr>
                <a:t>区块链应用项目</a:t>
              </a:r>
              <a:endParaRPr lang="zh-CN" altLang="en-US" sz="2400" b="1" dirty="0">
                <a:latin typeface="微软雅黑" pitchFamily="34" charset="-122"/>
                <a:ea typeface="微软雅黑" pitchFamily="34" charset="-122"/>
              </a:endParaRPr>
            </a:p>
          </p:txBody>
        </p:sp>
        <p:sp>
          <p:nvSpPr>
            <p:cNvPr id="15" name="矩形 14"/>
            <p:cNvSpPr/>
            <p:nvPr/>
          </p:nvSpPr>
          <p:spPr bwMode="auto">
            <a:xfrm>
              <a:off x="1866543" y="3587186"/>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sp>
        <p:nvSpPr>
          <p:cNvPr id="24" name="文本框 5"/>
          <p:cNvSpPr txBox="1"/>
          <p:nvPr/>
        </p:nvSpPr>
        <p:spPr>
          <a:xfrm>
            <a:off x="191344" y="188641"/>
            <a:ext cx="1152128" cy="461665"/>
          </a:xfrm>
          <a:prstGeom prst="rect">
            <a:avLst/>
          </a:prstGeom>
          <a:solidFill>
            <a:srgbClr val="9D000C"/>
          </a:solidFill>
        </p:spPr>
        <p:txBody>
          <a:bodyPr wrap="square" rtlCol="0">
            <a:spAutoFit/>
          </a:bodyPr>
          <a:lstStyle/>
          <a:p>
            <a:pPr algn="ctr"/>
            <a:r>
              <a:rPr lang="zh-CN" altLang="en-US" sz="2400" b="1" dirty="0" smtClean="0">
                <a:solidFill>
                  <a:srgbClr val="FFFFFF"/>
                </a:solidFill>
                <a:latin typeface="微软雅黑"/>
                <a:ea typeface="微软雅黑"/>
                <a:cs typeface="微软雅黑"/>
              </a:rPr>
              <a:t>目 录</a:t>
            </a:r>
            <a:endParaRPr lang="en-US" altLang="zh-CN" sz="2400" b="1" dirty="0" smtClean="0">
              <a:solidFill>
                <a:srgbClr val="FFFFFF"/>
              </a:solidFill>
              <a:latin typeface="微软雅黑"/>
              <a:ea typeface="微软雅黑"/>
              <a:cs typeface="微软雅黑"/>
            </a:endParaRPr>
          </a:p>
        </p:txBody>
      </p:sp>
      <p:sp>
        <p:nvSpPr>
          <p:cNvPr id="16" name="幻灯片编号占位符 1"/>
          <p:cNvSpPr txBox="1">
            <a:spLocks/>
          </p:cNvSpPr>
          <p:nvPr/>
        </p:nvSpPr>
        <p:spPr>
          <a:xfrm>
            <a:off x="9227864" y="6520259"/>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EC5DC288-320C-49C8-8BFA-3A4F704E7D3B}" type="slidenum">
              <a:rPr lang="zh-CN" altLang="en-US" smtClean="0"/>
              <a:pPr>
                <a:defRPr/>
              </a:pPr>
              <a:t>34</a:t>
            </a:fld>
            <a:endParaRPr lang="zh-CN" altLang="en-US" dirty="0"/>
          </a:p>
        </p:txBody>
      </p:sp>
      <p:grpSp>
        <p:nvGrpSpPr>
          <p:cNvPr id="17" name="组合 3"/>
          <p:cNvGrpSpPr/>
          <p:nvPr/>
        </p:nvGrpSpPr>
        <p:grpSpPr>
          <a:xfrm>
            <a:off x="1343472" y="4707897"/>
            <a:ext cx="4886268" cy="719932"/>
            <a:chOff x="1769207" y="3587186"/>
            <a:chExt cx="4886268" cy="719932"/>
          </a:xfrm>
        </p:grpSpPr>
        <p:sp>
          <p:nvSpPr>
            <p:cNvPr id="19" name="矩形 18"/>
            <p:cNvSpPr/>
            <p:nvPr/>
          </p:nvSpPr>
          <p:spPr>
            <a:xfrm>
              <a:off x="1769207" y="3634135"/>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rgbClr val="9D000C"/>
                  </a:solidFill>
                  <a:effectLst>
                    <a:outerShdw blurRad="63500" dir="3600000" algn="tl" rotWithShape="0">
                      <a:srgbClr val="000000">
                        <a:alpha val="70000"/>
                      </a:srgbClr>
                    </a:outerShdw>
                  </a:effectLst>
                  <a:latin typeface="Arial Black" pitchFamily="34" charset="0"/>
                </a:rPr>
                <a:t>4</a:t>
              </a:r>
              <a:endParaRPr lang="zh-CN" altLang="en-US" sz="3600" dirty="0">
                <a:ln w="18415" cmpd="sng">
                  <a:solidFill>
                    <a:srgbClr val="C00000"/>
                  </a:solidFill>
                  <a:prstDash val="solid"/>
                </a:ln>
                <a:solidFill>
                  <a:srgbClr val="9D000C"/>
                </a:solidFill>
                <a:effectLst>
                  <a:outerShdw blurRad="63500" dir="3600000" algn="tl" rotWithShape="0">
                    <a:srgbClr val="000000">
                      <a:alpha val="70000"/>
                    </a:srgbClr>
                  </a:outerShdw>
                </a:effectLst>
                <a:latin typeface="Arial Black" pitchFamily="34" charset="0"/>
              </a:endParaRPr>
            </a:p>
          </p:txBody>
        </p:sp>
        <p:sp>
          <p:nvSpPr>
            <p:cNvPr id="20" name="TextBox 13"/>
            <p:cNvSpPr txBox="1"/>
            <p:nvPr/>
          </p:nvSpPr>
          <p:spPr>
            <a:xfrm>
              <a:off x="3734483" y="3684759"/>
              <a:ext cx="2920992" cy="461665"/>
            </a:xfrm>
            <a:prstGeom prst="rect">
              <a:avLst/>
            </a:prstGeom>
            <a:noFill/>
          </p:spPr>
          <p:txBody>
            <a:bodyPr wrap="none" rtlCol="0">
              <a:spAutoFit/>
            </a:bodyPr>
            <a:lstStyle/>
            <a:p>
              <a:r>
                <a:rPr lang="zh-CN" altLang="en-US" sz="2400" b="1" dirty="0" smtClean="0">
                  <a:solidFill>
                    <a:srgbClr val="9D000C"/>
                  </a:solidFill>
                  <a:latin typeface="微软雅黑" pitchFamily="34" charset="-122"/>
                  <a:ea typeface="微软雅黑" pitchFamily="34" charset="-122"/>
                </a:rPr>
                <a:t>第四部分   产研合作</a:t>
              </a:r>
              <a:endParaRPr lang="zh-CN" altLang="en-US" sz="2400" b="1" dirty="0">
                <a:solidFill>
                  <a:srgbClr val="9D000C"/>
                </a:solidFill>
                <a:latin typeface="微软雅黑" pitchFamily="34" charset="-122"/>
                <a:ea typeface="微软雅黑" pitchFamily="34" charset="-122"/>
              </a:endParaRPr>
            </a:p>
          </p:txBody>
        </p:sp>
        <p:sp>
          <p:nvSpPr>
            <p:cNvPr id="21" name="矩形 20"/>
            <p:cNvSpPr/>
            <p:nvPr/>
          </p:nvSpPr>
          <p:spPr bwMode="auto">
            <a:xfrm>
              <a:off x="1866543" y="3587186"/>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spTree>
    <p:extLst>
      <p:ext uri="{BB962C8B-B14F-4D97-AF65-F5344CB8AC3E}">
        <p14:creationId xmlns:p14="http://schemas.microsoft.com/office/powerpoint/2010/main" val="30532787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41282" y="1023915"/>
            <a:ext cx="4802335" cy="5240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阿尔山金融科技联盟</a:t>
            </a: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圆角矩形 19"/>
          <p:cNvSpPr/>
          <p:nvPr/>
        </p:nvSpPr>
        <p:spPr>
          <a:xfrm>
            <a:off x="541282" y="1847344"/>
            <a:ext cx="4907803" cy="42961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6189506" y="1023915"/>
            <a:ext cx="5095702" cy="5240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清华大学</a:t>
            </a:r>
            <a:r>
              <a:rPr lang="en-US" altLang="zh-CN" sz="2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阿尔山区块链技术联合研究院</a:t>
            </a: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9" name="圆角矩形 38"/>
          <p:cNvSpPr/>
          <p:nvPr/>
        </p:nvSpPr>
        <p:spPr>
          <a:xfrm>
            <a:off x="6189506" y="1628799"/>
            <a:ext cx="4907803" cy="46085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ed Rectangle 11"/>
          <p:cNvSpPr>
            <a:spLocks noChangeAspect="1"/>
          </p:cNvSpPr>
          <p:nvPr/>
        </p:nvSpPr>
        <p:spPr>
          <a:xfrm>
            <a:off x="950072" y="2145001"/>
            <a:ext cx="625190" cy="625832"/>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lnSpc>
                <a:spcPct val="120000"/>
              </a:lnSpc>
            </a:pPr>
            <a:endParaRPr lang="en-US" sz="15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Text Placeholder 7"/>
          <p:cNvSpPr txBox="1">
            <a:spLocks/>
          </p:cNvSpPr>
          <p:nvPr/>
        </p:nvSpPr>
        <p:spPr>
          <a:xfrm>
            <a:off x="1009622" y="2245549"/>
            <a:ext cx="506090" cy="417677"/>
          </a:xfrm>
          <a:prstGeom prst="rect">
            <a:avLst/>
          </a:prstGeom>
        </p:spPr>
        <p:txBody>
          <a:bodyPr vert="horz" lIns="0" tIns="85534" rIns="0" bIns="8553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b="0" dirty="0">
                <a:latin typeface="Arial" panose="020B0604020202020204" pitchFamily="34" charset="0"/>
                <a:ea typeface="微软雅黑" panose="020B0503020204020204" pitchFamily="34" charset="-122"/>
                <a:sym typeface="Arial" panose="020B0604020202020204" pitchFamily="34" charset="0"/>
              </a:rPr>
              <a:t>01</a:t>
            </a:r>
          </a:p>
        </p:txBody>
      </p:sp>
      <p:sp>
        <p:nvSpPr>
          <p:cNvPr id="42" name="Text Placeholder 7"/>
          <p:cNvSpPr txBox="1">
            <a:spLocks/>
          </p:cNvSpPr>
          <p:nvPr/>
        </p:nvSpPr>
        <p:spPr>
          <a:xfrm>
            <a:off x="1719618" y="2249303"/>
            <a:ext cx="3546225" cy="480515"/>
          </a:xfrm>
          <a:prstGeom prst="rect">
            <a:avLst/>
          </a:prstGeom>
        </p:spPr>
        <p:txBody>
          <a:bodyPr vert="horz" wrap="square" lIns="0" tIns="85534" rIns="0" bIns="85534"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zh-CN" altLang="en-US" sz="2000" b="0" dirty="0" smtClean="0">
                <a:latin typeface="Arial" panose="020B0604020202020204" pitchFamily="34" charset="0"/>
                <a:ea typeface="微软雅黑" panose="020B0503020204020204" pitchFamily="34" charset="-122"/>
                <a:sym typeface="Arial" panose="020B0604020202020204" pitchFamily="34" charset="0"/>
              </a:rPr>
              <a:t>举办两届阿尔山论坛、研讨会 </a:t>
            </a:r>
            <a:endParaRPr lang="es-ES_tradnl" sz="2000" b="0"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Rounded Rectangle 23"/>
          <p:cNvSpPr>
            <a:spLocks noChangeAspect="1"/>
          </p:cNvSpPr>
          <p:nvPr/>
        </p:nvSpPr>
        <p:spPr>
          <a:xfrm>
            <a:off x="965391" y="3117522"/>
            <a:ext cx="625190" cy="625832"/>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lnSpc>
                <a:spcPct val="120000"/>
              </a:lnSpc>
            </a:pPr>
            <a:endParaRPr lang="en-US" sz="15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 Placeholder 7"/>
          <p:cNvSpPr txBox="1">
            <a:spLocks/>
          </p:cNvSpPr>
          <p:nvPr/>
        </p:nvSpPr>
        <p:spPr>
          <a:xfrm>
            <a:off x="1024941" y="3225121"/>
            <a:ext cx="506090" cy="417677"/>
          </a:xfrm>
          <a:prstGeom prst="rect">
            <a:avLst/>
          </a:prstGeom>
        </p:spPr>
        <p:txBody>
          <a:bodyPr vert="horz" lIns="0" tIns="85534" rIns="0" bIns="8553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b="0" dirty="0">
                <a:latin typeface="Arial" panose="020B0604020202020204" pitchFamily="34" charset="0"/>
                <a:ea typeface="微软雅黑" panose="020B0503020204020204" pitchFamily="34" charset="-122"/>
                <a:sym typeface="Arial" panose="020B0604020202020204" pitchFamily="34" charset="0"/>
              </a:rPr>
              <a:t>02</a:t>
            </a:r>
          </a:p>
        </p:txBody>
      </p:sp>
      <p:sp>
        <p:nvSpPr>
          <p:cNvPr id="45" name="Rounded Rectangle 27"/>
          <p:cNvSpPr>
            <a:spLocks noChangeAspect="1"/>
          </p:cNvSpPr>
          <p:nvPr/>
        </p:nvSpPr>
        <p:spPr>
          <a:xfrm>
            <a:off x="950072" y="3993030"/>
            <a:ext cx="625190" cy="625832"/>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lnSpc>
                <a:spcPct val="120000"/>
              </a:lnSpc>
            </a:pPr>
            <a:endParaRPr lang="en-US" sz="15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 Placeholder 7"/>
          <p:cNvSpPr txBox="1">
            <a:spLocks/>
          </p:cNvSpPr>
          <p:nvPr/>
        </p:nvSpPr>
        <p:spPr>
          <a:xfrm>
            <a:off x="1009622" y="4098279"/>
            <a:ext cx="506090" cy="417677"/>
          </a:xfrm>
          <a:prstGeom prst="rect">
            <a:avLst/>
          </a:prstGeom>
        </p:spPr>
        <p:txBody>
          <a:bodyPr vert="horz" lIns="0" tIns="85534" rIns="0" bIns="8553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b="0" dirty="0">
                <a:latin typeface="Arial" panose="020B0604020202020204" pitchFamily="34" charset="0"/>
                <a:ea typeface="微软雅黑" panose="020B0503020204020204" pitchFamily="34" charset="-122"/>
                <a:sym typeface="Arial" panose="020B0604020202020204" pitchFamily="34" charset="0"/>
              </a:rPr>
              <a:t>03</a:t>
            </a:r>
          </a:p>
        </p:txBody>
      </p:sp>
      <p:sp>
        <p:nvSpPr>
          <p:cNvPr id="47" name="Text Placeholder 7"/>
          <p:cNvSpPr txBox="1">
            <a:spLocks/>
          </p:cNvSpPr>
          <p:nvPr/>
        </p:nvSpPr>
        <p:spPr>
          <a:xfrm>
            <a:off x="1740150" y="3167882"/>
            <a:ext cx="3546225" cy="480515"/>
          </a:xfrm>
          <a:prstGeom prst="rect">
            <a:avLst/>
          </a:prstGeom>
        </p:spPr>
        <p:txBody>
          <a:bodyPr vert="horz" wrap="square" lIns="0" tIns="85534" rIns="0" bIns="85534"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zh-CN" altLang="en-US" sz="2000" b="0" dirty="0" smtClean="0">
                <a:latin typeface="Arial" panose="020B0604020202020204" pitchFamily="34" charset="0"/>
                <a:ea typeface="微软雅黑" panose="020B0503020204020204" pitchFamily="34" charset="-122"/>
                <a:sym typeface="Arial" panose="020B0604020202020204" pitchFamily="34" charset="0"/>
              </a:rPr>
              <a:t>与多家银行签订战略合作协议</a:t>
            </a:r>
            <a:endParaRPr lang="es-ES_tradnl" sz="2000" b="0"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Text Placeholder 7"/>
          <p:cNvSpPr txBox="1">
            <a:spLocks/>
          </p:cNvSpPr>
          <p:nvPr/>
        </p:nvSpPr>
        <p:spPr>
          <a:xfrm>
            <a:off x="1719618" y="4033405"/>
            <a:ext cx="3690582" cy="788292"/>
          </a:xfrm>
          <a:prstGeom prst="rect">
            <a:avLst/>
          </a:prstGeom>
        </p:spPr>
        <p:txBody>
          <a:bodyPr vert="horz" wrap="square" lIns="0" tIns="85534" rIns="0" bIns="85534"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zh-CN" altLang="en-US" sz="2000" b="0" dirty="0" smtClean="0">
                <a:latin typeface="Arial" panose="020B0604020202020204" pitchFamily="34" charset="0"/>
                <a:ea typeface="微软雅黑" panose="020B0503020204020204" pitchFamily="34" charset="-122"/>
                <a:sym typeface="Arial" panose="020B0604020202020204" pitchFamily="34" charset="0"/>
              </a:rPr>
              <a:t>月度讲座、技术交流、联合实验环境 </a:t>
            </a:r>
            <a:endParaRPr lang="es-ES_tradnl" sz="2000" b="0"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Rounded Rectangle 11"/>
          <p:cNvSpPr>
            <a:spLocks noChangeAspect="1"/>
          </p:cNvSpPr>
          <p:nvPr/>
        </p:nvSpPr>
        <p:spPr>
          <a:xfrm>
            <a:off x="6551456" y="1903122"/>
            <a:ext cx="625190" cy="625832"/>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lnSpc>
                <a:spcPct val="120000"/>
              </a:lnSpc>
            </a:pPr>
            <a:endParaRPr lang="en-US" sz="15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 Placeholder 7"/>
          <p:cNvSpPr txBox="1">
            <a:spLocks/>
          </p:cNvSpPr>
          <p:nvPr/>
        </p:nvSpPr>
        <p:spPr>
          <a:xfrm>
            <a:off x="6611006" y="2003670"/>
            <a:ext cx="506090" cy="417677"/>
          </a:xfrm>
          <a:prstGeom prst="rect">
            <a:avLst/>
          </a:prstGeom>
        </p:spPr>
        <p:txBody>
          <a:bodyPr vert="horz" lIns="0" tIns="85534" rIns="0" bIns="8553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b="0" dirty="0">
                <a:latin typeface="Arial" panose="020B0604020202020204" pitchFamily="34" charset="0"/>
                <a:ea typeface="微软雅黑" panose="020B0503020204020204" pitchFamily="34" charset="-122"/>
                <a:sym typeface="Arial" panose="020B0604020202020204" pitchFamily="34" charset="0"/>
              </a:rPr>
              <a:t>01</a:t>
            </a:r>
          </a:p>
        </p:txBody>
      </p:sp>
      <p:sp>
        <p:nvSpPr>
          <p:cNvPr id="51" name="Text Placeholder 7"/>
          <p:cNvSpPr txBox="1">
            <a:spLocks/>
          </p:cNvSpPr>
          <p:nvPr/>
        </p:nvSpPr>
        <p:spPr>
          <a:xfrm>
            <a:off x="7321002" y="2007424"/>
            <a:ext cx="3546225" cy="480515"/>
          </a:xfrm>
          <a:prstGeom prst="rect">
            <a:avLst/>
          </a:prstGeom>
        </p:spPr>
        <p:txBody>
          <a:bodyPr vert="horz" wrap="square" lIns="0" tIns="85534" rIns="0" bIns="85534"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zh-CN" altLang="en-US" sz="2000" b="0" dirty="0" smtClean="0">
                <a:latin typeface="Arial" panose="020B0604020202020204" pitchFamily="34" charset="0"/>
                <a:ea typeface="微软雅黑" panose="020B0503020204020204" pitchFamily="34" charset="-122"/>
                <a:sym typeface="Arial" panose="020B0604020202020204" pitchFamily="34" charset="0"/>
              </a:rPr>
              <a:t>法定数字货币技术研究</a:t>
            </a:r>
            <a:endParaRPr lang="es-ES_tradnl" sz="2000" b="0"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Rounded Rectangle 23"/>
          <p:cNvSpPr>
            <a:spLocks noChangeAspect="1"/>
          </p:cNvSpPr>
          <p:nvPr/>
        </p:nvSpPr>
        <p:spPr>
          <a:xfrm>
            <a:off x="6566775" y="2875643"/>
            <a:ext cx="625190" cy="625832"/>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lnSpc>
                <a:spcPct val="120000"/>
              </a:lnSpc>
            </a:pPr>
            <a:endParaRPr lang="en-US" sz="15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Text Placeholder 7"/>
          <p:cNvSpPr txBox="1">
            <a:spLocks/>
          </p:cNvSpPr>
          <p:nvPr/>
        </p:nvSpPr>
        <p:spPr>
          <a:xfrm>
            <a:off x="6626325" y="2983242"/>
            <a:ext cx="506090" cy="417677"/>
          </a:xfrm>
          <a:prstGeom prst="rect">
            <a:avLst/>
          </a:prstGeom>
        </p:spPr>
        <p:txBody>
          <a:bodyPr vert="horz" lIns="0" tIns="85534" rIns="0" bIns="8553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b="0" dirty="0">
                <a:latin typeface="Arial" panose="020B0604020202020204" pitchFamily="34" charset="0"/>
                <a:ea typeface="微软雅黑" panose="020B0503020204020204" pitchFamily="34" charset="-122"/>
                <a:sym typeface="Arial" panose="020B0604020202020204" pitchFamily="34" charset="0"/>
              </a:rPr>
              <a:t>02</a:t>
            </a:r>
          </a:p>
        </p:txBody>
      </p:sp>
      <p:sp>
        <p:nvSpPr>
          <p:cNvPr id="54" name="Rounded Rectangle 27"/>
          <p:cNvSpPr>
            <a:spLocks noChangeAspect="1"/>
          </p:cNvSpPr>
          <p:nvPr/>
        </p:nvSpPr>
        <p:spPr>
          <a:xfrm>
            <a:off x="6551456" y="3751151"/>
            <a:ext cx="625190" cy="625832"/>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lnSpc>
                <a:spcPct val="120000"/>
              </a:lnSpc>
            </a:pPr>
            <a:endParaRPr lang="en-US" sz="15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Text Placeholder 7"/>
          <p:cNvSpPr txBox="1">
            <a:spLocks/>
          </p:cNvSpPr>
          <p:nvPr/>
        </p:nvSpPr>
        <p:spPr>
          <a:xfrm>
            <a:off x="6611006" y="3856400"/>
            <a:ext cx="506090" cy="417677"/>
          </a:xfrm>
          <a:prstGeom prst="rect">
            <a:avLst/>
          </a:prstGeom>
        </p:spPr>
        <p:txBody>
          <a:bodyPr vert="horz" lIns="0" tIns="85534" rIns="0" bIns="8553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b="0" dirty="0">
                <a:latin typeface="Arial" panose="020B0604020202020204" pitchFamily="34" charset="0"/>
                <a:ea typeface="微软雅黑" panose="020B0503020204020204" pitchFamily="34" charset="-122"/>
                <a:sym typeface="Arial" panose="020B0604020202020204" pitchFamily="34" charset="0"/>
              </a:rPr>
              <a:t>03</a:t>
            </a:r>
          </a:p>
        </p:txBody>
      </p:sp>
      <p:sp>
        <p:nvSpPr>
          <p:cNvPr id="56" name="Text Placeholder 7"/>
          <p:cNvSpPr txBox="1">
            <a:spLocks/>
          </p:cNvSpPr>
          <p:nvPr/>
        </p:nvSpPr>
        <p:spPr>
          <a:xfrm>
            <a:off x="7341534" y="2926003"/>
            <a:ext cx="3546225" cy="480515"/>
          </a:xfrm>
          <a:prstGeom prst="rect">
            <a:avLst/>
          </a:prstGeom>
        </p:spPr>
        <p:txBody>
          <a:bodyPr vert="horz" wrap="square" lIns="0" tIns="85534" rIns="0" bIns="85534"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zh-CN" altLang="en-US" sz="2000" b="0" dirty="0" smtClean="0">
                <a:latin typeface="Arial" panose="020B0604020202020204" pitchFamily="34" charset="0"/>
                <a:ea typeface="微软雅黑" panose="020B0503020204020204" pitchFamily="34" charset="-122"/>
                <a:sym typeface="Arial" panose="020B0604020202020204" pitchFamily="34" charset="0"/>
              </a:rPr>
              <a:t>区块链底层基础技术储备</a:t>
            </a:r>
            <a:endParaRPr lang="es-ES_tradnl" sz="2000" b="0" dirty="0">
              <a:latin typeface="Arial" panose="020B0604020202020204" pitchFamily="34" charset="0"/>
              <a:ea typeface="微软雅黑" panose="020B0503020204020204" pitchFamily="34" charset="-122"/>
              <a:sym typeface="Arial" panose="020B0604020202020204" pitchFamily="34" charset="0"/>
            </a:endParaRPr>
          </a:p>
        </p:txBody>
      </p:sp>
      <p:sp>
        <p:nvSpPr>
          <p:cNvPr id="57" name="Text Placeholder 7"/>
          <p:cNvSpPr txBox="1">
            <a:spLocks/>
          </p:cNvSpPr>
          <p:nvPr/>
        </p:nvSpPr>
        <p:spPr>
          <a:xfrm>
            <a:off x="7321002" y="3791526"/>
            <a:ext cx="3690582" cy="480515"/>
          </a:xfrm>
          <a:prstGeom prst="rect">
            <a:avLst/>
          </a:prstGeom>
        </p:spPr>
        <p:txBody>
          <a:bodyPr vert="horz" wrap="square" lIns="0" tIns="85534" rIns="0" bIns="85534"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zh-CN" altLang="en-US" sz="2000" b="0" dirty="0" smtClean="0">
                <a:latin typeface="Arial" panose="020B0604020202020204" pitchFamily="34" charset="0"/>
                <a:ea typeface="微软雅黑" panose="020B0503020204020204" pitchFamily="34" charset="-122"/>
                <a:sym typeface="Arial" panose="020B0604020202020204" pitchFamily="34" charset="0"/>
              </a:rPr>
              <a:t>新技术环境下的监管科技应用</a:t>
            </a:r>
            <a:endParaRPr lang="es-ES_tradnl" sz="2000" b="0" dirty="0">
              <a:latin typeface="Arial" panose="020B0604020202020204" pitchFamily="34" charset="0"/>
              <a:ea typeface="微软雅黑" panose="020B0503020204020204" pitchFamily="34" charset="-122"/>
              <a:sym typeface="Arial" panose="020B0604020202020204" pitchFamily="34" charset="0"/>
            </a:endParaRPr>
          </a:p>
        </p:txBody>
      </p:sp>
      <p:sp>
        <p:nvSpPr>
          <p:cNvPr id="58" name="Rounded Rectangle 27"/>
          <p:cNvSpPr>
            <a:spLocks noChangeAspect="1"/>
          </p:cNvSpPr>
          <p:nvPr/>
        </p:nvSpPr>
        <p:spPr>
          <a:xfrm>
            <a:off x="6566775" y="4626931"/>
            <a:ext cx="625190" cy="625832"/>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lnSpc>
                <a:spcPct val="120000"/>
              </a:lnSpc>
            </a:pPr>
            <a:endParaRPr lang="en-US" sz="15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Text Placeholder 7"/>
          <p:cNvSpPr txBox="1">
            <a:spLocks/>
          </p:cNvSpPr>
          <p:nvPr/>
        </p:nvSpPr>
        <p:spPr>
          <a:xfrm>
            <a:off x="6626325" y="4732180"/>
            <a:ext cx="506090" cy="417677"/>
          </a:xfrm>
          <a:prstGeom prst="rect">
            <a:avLst/>
          </a:prstGeom>
        </p:spPr>
        <p:txBody>
          <a:bodyPr vert="horz" lIns="0" tIns="85534" rIns="0" bIns="8553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b="0" dirty="0" smtClean="0">
                <a:latin typeface="Arial" panose="020B0604020202020204" pitchFamily="34" charset="0"/>
                <a:ea typeface="微软雅黑" panose="020B0503020204020204" pitchFamily="34" charset="-122"/>
                <a:sym typeface="Arial" panose="020B0604020202020204" pitchFamily="34" charset="0"/>
              </a:rPr>
              <a:t>04</a:t>
            </a:r>
            <a:endParaRPr lang="es-ES_tradnl" sz="1500" b="0" dirty="0">
              <a:latin typeface="Arial" panose="020B0604020202020204" pitchFamily="34" charset="0"/>
              <a:ea typeface="微软雅黑" panose="020B0503020204020204" pitchFamily="34" charset="-122"/>
              <a:sym typeface="Arial" panose="020B0604020202020204" pitchFamily="34" charset="0"/>
            </a:endParaRPr>
          </a:p>
        </p:txBody>
      </p:sp>
      <p:sp>
        <p:nvSpPr>
          <p:cNvPr id="60" name="Text Placeholder 7"/>
          <p:cNvSpPr txBox="1">
            <a:spLocks/>
          </p:cNvSpPr>
          <p:nvPr/>
        </p:nvSpPr>
        <p:spPr>
          <a:xfrm>
            <a:off x="7336321" y="4667306"/>
            <a:ext cx="3690582" cy="480515"/>
          </a:xfrm>
          <a:prstGeom prst="rect">
            <a:avLst/>
          </a:prstGeom>
        </p:spPr>
        <p:txBody>
          <a:bodyPr vert="horz" wrap="square" lIns="0" tIns="85534" rIns="0" bIns="85534"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zh-CN" altLang="en-US" sz="2000" b="0" dirty="0" smtClean="0">
                <a:latin typeface="Arial" panose="020B0604020202020204" pitchFamily="34" charset="0"/>
                <a:ea typeface="微软雅黑" panose="020B0503020204020204" pitchFamily="34" charset="-122"/>
                <a:sym typeface="Arial" panose="020B0604020202020204" pitchFamily="34" charset="0"/>
              </a:rPr>
              <a:t>区块链经济研究</a:t>
            </a:r>
            <a:endParaRPr lang="es-ES_tradnl" sz="2000" b="0" dirty="0">
              <a:latin typeface="Arial" panose="020B0604020202020204" pitchFamily="34" charset="0"/>
              <a:ea typeface="微软雅黑" panose="020B0503020204020204" pitchFamily="34" charset="-122"/>
              <a:sym typeface="Arial" panose="020B0604020202020204" pitchFamily="34" charset="0"/>
            </a:endParaRPr>
          </a:p>
        </p:txBody>
      </p:sp>
      <p:sp>
        <p:nvSpPr>
          <p:cNvPr id="61" name="Rounded Rectangle 27"/>
          <p:cNvSpPr>
            <a:spLocks noChangeAspect="1"/>
          </p:cNvSpPr>
          <p:nvPr/>
        </p:nvSpPr>
        <p:spPr>
          <a:xfrm>
            <a:off x="6576300" y="5455606"/>
            <a:ext cx="625190" cy="625832"/>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lnSpc>
                <a:spcPct val="120000"/>
              </a:lnSpc>
            </a:pPr>
            <a:endParaRPr lang="en-US" sz="15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Text Placeholder 7"/>
          <p:cNvSpPr txBox="1">
            <a:spLocks/>
          </p:cNvSpPr>
          <p:nvPr/>
        </p:nvSpPr>
        <p:spPr>
          <a:xfrm>
            <a:off x="6635850" y="5560855"/>
            <a:ext cx="506090" cy="417677"/>
          </a:xfrm>
          <a:prstGeom prst="rect">
            <a:avLst/>
          </a:prstGeom>
        </p:spPr>
        <p:txBody>
          <a:bodyPr vert="horz" lIns="0" tIns="85534" rIns="0" bIns="8553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b="0" dirty="0" smtClean="0">
                <a:latin typeface="Arial" panose="020B0604020202020204" pitchFamily="34" charset="0"/>
                <a:ea typeface="微软雅黑" panose="020B0503020204020204" pitchFamily="34" charset="-122"/>
                <a:sym typeface="Arial" panose="020B0604020202020204" pitchFamily="34" charset="0"/>
              </a:rPr>
              <a:t>05</a:t>
            </a:r>
            <a:endParaRPr lang="es-ES_tradnl" sz="1500" b="0" dirty="0">
              <a:latin typeface="Arial" panose="020B0604020202020204" pitchFamily="34" charset="0"/>
              <a:ea typeface="微软雅黑" panose="020B0503020204020204" pitchFamily="34" charset="-122"/>
              <a:sym typeface="Arial" panose="020B0604020202020204" pitchFamily="34" charset="0"/>
            </a:endParaRPr>
          </a:p>
        </p:txBody>
      </p:sp>
      <p:sp>
        <p:nvSpPr>
          <p:cNvPr id="63" name="Text Placeholder 7"/>
          <p:cNvSpPr txBox="1">
            <a:spLocks/>
          </p:cNvSpPr>
          <p:nvPr/>
        </p:nvSpPr>
        <p:spPr>
          <a:xfrm>
            <a:off x="7345846" y="5495981"/>
            <a:ext cx="3690582" cy="480515"/>
          </a:xfrm>
          <a:prstGeom prst="rect">
            <a:avLst/>
          </a:prstGeom>
        </p:spPr>
        <p:txBody>
          <a:bodyPr vert="horz" wrap="square" lIns="0" tIns="85534" rIns="0" bIns="85534"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zh-CN" altLang="en-US" sz="2000" b="0" smtClean="0">
                <a:latin typeface="Arial" panose="020B0604020202020204" pitchFamily="34" charset="0"/>
                <a:ea typeface="微软雅黑" panose="020B0503020204020204" pitchFamily="34" charset="-122"/>
                <a:sym typeface="Arial" panose="020B0604020202020204" pitchFamily="34" charset="0"/>
              </a:rPr>
              <a:t>人工智能在金融科技中的应用</a:t>
            </a:r>
            <a:endParaRPr lang="es-ES_tradnl" sz="2000" b="0"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56503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清华研究中心成立.JPG"/>
          <p:cNvPicPr>
            <a:picLocks noChangeAspect="1"/>
          </p:cNvPicPr>
          <p:nvPr/>
        </p:nvPicPr>
        <p:blipFill>
          <a:blip r:embed="rId2" cstate="print"/>
          <a:stretch>
            <a:fillRect/>
          </a:stretch>
        </p:blipFill>
        <p:spPr>
          <a:xfrm>
            <a:off x="126486" y="876611"/>
            <a:ext cx="2220904" cy="2789820"/>
          </a:xfrm>
          <a:prstGeom prst="rect">
            <a:avLst/>
          </a:prstGeom>
        </p:spPr>
      </p:pic>
      <p:pic>
        <p:nvPicPr>
          <p:cNvPr id="20" name="图片 19" descr="首届阿尔山论坛.JPG"/>
          <p:cNvPicPr>
            <a:picLocks noChangeAspect="1"/>
          </p:cNvPicPr>
          <p:nvPr/>
        </p:nvPicPr>
        <p:blipFill>
          <a:blip r:embed="rId3" cstate="print"/>
          <a:stretch>
            <a:fillRect/>
          </a:stretch>
        </p:blipFill>
        <p:spPr>
          <a:xfrm>
            <a:off x="6925705" y="860048"/>
            <a:ext cx="2721775" cy="2776724"/>
          </a:xfrm>
          <a:prstGeom prst="rect">
            <a:avLst/>
          </a:prstGeom>
        </p:spPr>
      </p:pic>
      <p:pic>
        <p:nvPicPr>
          <p:cNvPr id="38" name="图片 37" descr="第二届阿尔山论坛.JPG"/>
          <p:cNvPicPr>
            <a:picLocks noChangeAspect="1"/>
          </p:cNvPicPr>
          <p:nvPr/>
        </p:nvPicPr>
        <p:blipFill>
          <a:blip r:embed="rId4" cstate="print"/>
          <a:stretch>
            <a:fillRect/>
          </a:stretch>
        </p:blipFill>
        <p:spPr>
          <a:xfrm>
            <a:off x="9647480" y="868573"/>
            <a:ext cx="2449598" cy="2759674"/>
          </a:xfrm>
          <a:prstGeom prst="rect">
            <a:avLst/>
          </a:prstGeom>
        </p:spPr>
      </p:pic>
      <p:pic>
        <p:nvPicPr>
          <p:cNvPr id="39" name="图片 38" descr="研究中心合影.jpg"/>
          <p:cNvPicPr>
            <a:picLocks noChangeAspect="1"/>
          </p:cNvPicPr>
          <p:nvPr/>
        </p:nvPicPr>
        <p:blipFill>
          <a:blip r:embed="rId5" cstate="print"/>
          <a:stretch>
            <a:fillRect/>
          </a:stretch>
        </p:blipFill>
        <p:spPr>
          <a:xfrm>
            <a:off x="4206814" y="3816156"/>
            <a:ext cx="3395188" cy="2314479"/>
          </a:xfrm>
          <a:prstGeom prst="rect">
            <a:avLst/>
          </a:prstGeom>
        </p:spPr>
      </p:pic>
      <p:pic>
        <p:nvPicPr>
          <p:cNvPr id="40" name="图片 39" descr="第二届合影.jpg"/>
          <p:cNvPicPr>
            <a:picLocks noChangeAspect="1"/>
          </p:cNvPicPr>
          <p:nvPr/>
        </p:nvPicPr>
        <p:blipFill>
          <a:blip r:embed="rId6" cstate="print"/>
          <a:stretch>
            <a:fillRect/>
          </a:stretch>
        </p:blipFill>
        <p:spPr>
          <a:xfrm>
            <a:off x="7791865" y="3816155"/>
            <a:ext cx="3466521" cy="2314479"/>
          </a:xfrm>
          <a:prstGeom prst="rect">
            <a:avLst/>
          </a:prstGeom>
        </p:spPr>
      </p:pic>
      <p:pic>
        <p:nvPicPr>
          <p:cNvPr id="41" name="图片 40" descr="研究中心成立.jpg"/>
          <p:cNvPicPr>
            <a:picLocks noChangeAspect="1"/>
          </p:cNvPicPr>
          <p:nvPr/>
        </p:nvPicPr>
        <p:blipFill>
          <a:blip r:embed="rId7"/>
          <a:stretch>
            <a:fillRect/>
          </a:stretch>
        </p:blipFill>
        <p:spPr>
          <a:xfrm>
            <a:off x="2371717" y="876611"/>
            <a:ext cx="4471409" cy="2751636"/>
          </a:xfrm>
          <a:prstGeom prst="rect">
            <a:avLst/>
          </a:prstGeom>
        </p:spPr>
      </p:pic>
      <p:pic>
        <p:nvPicPr>
          <p:cNvPr id="42" name="图片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351" y="3820728"/>
            <a:ext cx="3753599" cy="2309907"/>
          </a:xfrm>
          <a:prstGeom prst="rect">
            <a:avLst/>
          </a:prstGeom>
        </p:spPr>
      </p:pic>
    </p:spTree>
    <p:extLst>
      <p:ext uri="{BB962C8B-B14F-4D97-AF65-F5344CB8AC3E}">
        <p14:creationId xmlns:p14="http://schemas.microsoft.com/office/powerpoint/2010/main" val="86574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27848" y="3645024"/>
            <a:ext cx="4248472" cy="1200329"/>
          </a:xfrm>
          <a:prstGeom prst="rect">
            <a:avLst/>
          </a:prstGeom>
          <a:noFill/>
        </p:spPr>
        <p:txBody>
          <a:bodyPr wrap="square" rtlCol="0">
            <a:spAutoFit/>
          </a:bodyPr>
          <a:lstStyle/>
          <a:p>
            <a:r>
              <a:rPr lang="zh-CN" altLang="en-US" sz="7200" b="1" dirty="0" smtClean="0"/>
              <a:t>谢谢！</a:t>
            </a:r>
            <a:endParaRPr lang="zh-CN" altLang="en-US" sz="7200" b="1" dirty="0"/>
          </a:p>
        </p:txBody>
      </p:sp>
      <p:grpSp>
        <p:nvGrpSpPr>
          <p:cNvPr id="7" name="组 6"/>
          <p:cNvGrpSpPr/>
          <p:nvPr/>
        </p:nvGrpSpPr>
        <p:grpSpPr>
          <a:xfrm>
            <a:off x="839416" y="1772816"/>
            <a:ext cx="10585174" cy="974724"/>
            <a:chOff x="1271464" y="2132856"/>
            <a:chExt cx="5076092" cy="974724"/>
          </a:xfrm>
        </p:grpSpPr>
        <p:sp>
          <p:nvSpPr>
            <p:cNvPr id="8" name="Rectangle 1"/>
            <p:cNvSpPr/>
            <p:nvPr/>
          </p:nvSpPr>
          <p:spPr>
            <a:xfrm>
              <a:off x="1271464" y="2132856"/>
              <a:ext cx="5076092" cy="974724"/>
            </a:xfrm>
            <a:prstGeom prst="rect">
              <a:avLst/>
            </a:prstGeom>
            <a:solidFill>
              <a:srgbClr val="8F191A"/>
            </a:soli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latin typeface="Arial" panose="020B0604020202020204" pitchFamily="34" charset="0"/>
                <a:ea typeface="黑体" panose="02010609060101010101" pitchFamily="49" charset="-122"/>
                <a:cs typeface="Arial" panose="020B0604020202020204" pitchFamily="34" charset="0"/>
              </a:endParaRPr>
            </a:p>
          </p:txBody>
        </p:sp>
        <p:sp>
          <p:nvSpPr>
            <p:cNvPr id="9" name="Rectangle 3"/>
            <p:cNvSpPr txBox="1">
              <a:spLocks noChangeArrowheads="1"/>
            </p:cNvSpPr>
            <p:nvPr/>
          </p:nvSpPr>
          <p:spPr bwMode="auto">
            <a:xfrm>
              <a:off x="1631504" y="2348880"/>
              <a:ext cx="4472753" cy="525401"/>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a:r>
                <a:rPr lang="zh-CN" altLang="en-US" sz="2800" dirty="0" smtClean="0">
                  <a:latin typeface="微软雅黑"/>
                  <a:ea typeface="微软雅黑"/>
                  <a:cs typeface="微软雅黑"/>
                </a:rPr>
                <a:t>区块链技术及应用</a:t>
              </a:r>
              <a:endParaRPr lang="en-US" altLang="zh-CN" sz="2800" dirty="0" smtClean="0">
                <a:latin typeface="微软雅黑"/>
                <a:ea typeface="微软雅黑"/>
                <a:cs typeface="微软雅黑"/>
              </a:endParaRPr>
            </a:p>
          </p:txBody>
        </p:sp>
      </p:grpSp>
    </p:spTree>
    <p:extLst>
      <p:ext uri="{BB962C8B-B14F-4D97-AF65-F5344CB8AC3E}">
        <p14:creationId xmlns:p14="http://schemas.microsoft.com/office/powerpoint/2010/main" val="29926866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p:cNvSpPr txBox="1"/>
          <p:nvPr/>
        </p:nvSpPr>
        <p:spPr>
          <a:xfrm>
            <a:off x="361144" y="188640"/>
            <a:ext cx="1723549" cy="461665"/>
          </a:xfrm>
          <a:prstGeom prst="rect">
            <a:avLst/>
          </a:prstGeom>
          <a:solidFill>
            <a:srgbClr val="9D000C"/>
          </a:solidFill>
        </p:spPr>
        <p:txBody>
          <a:bodyPr wrap="none" rtlCol="0">
            <a:spAutoFit/>
          </a:bodyPr>
          <a:lstStyle/>
          <a:p>
            <a:r>
              <a:rPr lang="zh-CN" altLang="en-US" sz="2400" b="1" dirty="0" smtClean="0">
                <a:solidFill>
                  <a:schemeClr val="bg1"/>
                </a:solidFill>
                <a:latin typeface="微软雅黑"/>
                <a:ea typeface="微软雅黑"/>
                <a:cs typeface="微软雅黑"/>
              </a:rPr>
              <a:t>区块链技术</a:t>
            </a:r>
            <a:endParaRPr lang="en-US" altLang="zh-CN" sz="2400" b="1" dirty="0" smtClean="0">
              <a:solidFill>
                <a:schemeClr val="bg1"/>
              </a:solidFill>
              <a:latin typeface="微软雅黑"/>
              <a:ea typeface="微软雅黑"/>
              <a:cs typeface="微软雅黑"/>
            </a:endParaRPr>
          </a:p>
        </p:txBody>
      </p:sp>
      <p:sp>
        <p:nvSpPr>
          <p:cNvPr id="70" name="矩形 69"/>
          <p:cNvSpPr/>
          <p:nvPr/>
        </p:nvSpPr>
        <p:spPr>
          <a:xfrm>
            <a:off x="2092859" y="188640"/>
            <a:ext cx="2339102" cy="461665"/>
          </a:xfrm>
          <a:prstGeom prst="rect">
            <a:avLst/>
          </a:prstGeom>
        </p:spPr>
        <p:txBody>
          <a:bodyPr wrap="none">
            <a:spAutoFit/>
          </a:bodyPr>
          <a:lstStyle/>
          <a:p>
            <a:r>
              <a:rPr lang="zh-CN" altLang="en-US" sz="2400" b="1" dirty="0" smtClean="0">
                <a:solidFill>
                  <a:srgbClr val="393A3B"/>
                </a:solidFill>
                <a:latin typeface="微软雅黑" panose="020B0503020204020204" pitchFamily="34" charset="-122"/>
                <a:ea typeface="微软雅黑" panose="020B0503020204020204" pitchFamily="34" charset="-122"/>
              </a:rPr>
              <a:t>区块链技术演进</a:t>
            </a:r>
            <a:endParaRPr lang="zh-CN" altLang="en-US" sz="2400" b="1" dirty="0">
              <a:solidFill>
                <a:srgbClr val="393A3B"/>
              </a:solidFill>
              <a:latin typeface="微软雅黑" panose="020B0503020204020204" pitchFamily="34" charset="-122"/>
              <a:ea typeface="微软雅黑" panose="020B0503020204020204" pitchFamily="34" charset="-122"/>
            </a:endParaRPr>
          </a:p>
        </p:txBody>
      </p:sp>
      <p:graphicFrame>
        <p:nvGraphicFramePr>
          <p:cNvPr id="26" name="Diagram 5"/>
          <p:cNvGraphicFramePr/>
          <p:nvPr>
            <p:extLst>
              <p:ext uri="{D42A27DB-BD31-4B8C-83A1-F6EECF244321}">
                <p14:modId xmlns:p14="http://schemas.microsoft.com/office/powerpoint/2010/main" val="1412185105"/>
              </p:ext>
            </p:extLst>
          </p:nvPr>
        </p:nvGraphicFramePr>
        <p:xfrm>
          <a:off x="2084693" y="1484784"/>
          <a:ext cx="7937500" cy="4254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TextBox 6"/>
          <p:cNvSpPr txBox="1"/>
          <p:nvPr/>
        </p:nvSpPr>
        <p:spPr>
          <a:xfrm>
            <a:off x="3455452" y="1822355"/>
            <a:ext cx="3776996" cy="369332"/>
          </a:xfrm>
          <a:prstGeom prst="rect">
            <a:avLst/>
          </a:prstGeom>
          <a:noFill/>
        </p:spPr>
        <p:txBody>
          <a:bodyPr wrap="none" rtlCol="0">
            <a:spAutoFit/>
          </a:bodyPr>
          <a:lstStyle/>
          <a:p>
            <a:r>
              <a:rPr kumimoji="1" lang="zh-CN" altLang="en-US" dirty="0" smtClean="0"/>
              <a:t>比特币以及其他衍生</a:t>
            </a:r>
            <a:r>
              <a:rPr kumimoji="1" lang="zh-CN" altLang="en-US" smtClean="0"/>
              <a:t>加密数字货币</a:t>
            </a:r>
            <a:endParaRPr kumimoji="1" lang="zh-CN" altLang="en-US"/>
          </a:p>
        </p:txBody>
      </p:sp>
      <p:sp>
        <p:nvSpPr>
          <p:cNvPr id="28" name="TextBox 30"/>
          <p:cNvSpPr txBox="1"/>
          <p:nvPr/>
        </p:nvSpPr>
        <p:spPr>
          <a:xfrm>
            <a:off x="3455452" y="2998189"/>
            <a:ext cx="2985113" cy="369332"/>
          </a:xfrm>
          <a:prstGeom prst="rect">
            <a:avLst/>
          </a:prstGeom>
          <a:noFill/>
        </p:spPr>
        <p:txBody>
          <a:bodyPr wrap="none" rtlCol="0">
            <a:spAutoFit/>
          </a:bodyPr>
          <a:lstStyle/>
          <a:p>
            <a:r>
              <a:rPr kumimoji="1" lang="zh-CN" altLang="en-US" dirty="0" smtClean="0"/>
              <a:t>区块链之上的智能合约技术</a:t>
            </a:r>
            <a:endParaRPr kumimoji="1" lang="zh-CN" altLang="en-US" dirty="0"/>
          </a:p>
        </p:txBody>
      </p:sp>
      <p:sp>
        <p:nvSpPr>
          <p:cNvPr id="29" name="TextBox 31"/>
          <p:cNvSpPr txBox="1"/>
          <p:nvPr/>
        </p:nvSpPr>
        <p:spPr>
          <a:xfrm>
            <a:off x="3455452" y="3445217"/>
            <a:ext cx="4570482" cy="369332"/>
          </a:xfrm>
          <a:prstGeom prst="rect">
            <a:avLst/>
          </a:prstGeom>
          <a:noFill/>
        </p:spPr>
        <p:txBody>
          <a:bodyPr wrap="none" rtlCol="0">
            <a:spAutoFit/>
          </a:bodyPr>
          <a:lstStyle/>
          <a:p>
            <a:r>
              <a:rPr kumimoji="1" lang="zh-CN" altLang="en-US" dirty="0" smtClean="0"/>
              <a:t>基于金融和法律等业务场景的智能合约应用</a:t>
            </a:r>
            <a:endParaRPr kumimoji="1" lang="zh-CN" altLang="en-US" dirty="0"/>
          </a:p>
        </p:txBody>
      </p:sp>
      <p:sp>
        <p:nvSpPr>
          <p:cNvPr id="30" name="TextBox 32"/>
          <p:cNvSpPr txBox="1"/>
          <p:nvPr/>
        </p:nvSpPr>
        <p:spPr>
          <a:xfrm>
            <a:off x="3455451" y="4303403"/>
            <a:ext cx="6417141" cy="646331"/>
          </a:xfrm>
          <a:prstGeom prst="rect">
            <a:avLst/>
          </a:prstGeom>
          <a:noFill/>
        </p:spPr>
        <p:txBody>
          <a:bodyPr wrap="none" rtlCol="0">
            <a:spAutoFit/>
          </a:bodyPr>
          <a:lstStyle/>
          <a:p>
            <a:r>
              <a:rPr kumimoji="1" lang="zh-CN" altLang="en-US" dirty="0" smtClean="0"/>
              <a:t>区块链上的更广泛业务的分布式应用，包括供应链管理、知识</a:t>
            </a:r>
            <a:endParaRPr kumimoji="1" lang="en-US" altLang="zh-CN" dirty="0" smtClean="0"/>
          </a:p>
          <a:p>
            <a:r>
              <a:rPr kumimoji="1" lang="zh-CN" altLang="en-US" dirty="0" smtClean="0"/>
              <a:t>产权保护、数字身份</a:t>
            </a:r>
            <a:r>
              <a:rPr kumimoji="1" lang="en-US" altLang="zh-CN" dirty="0" smtClean="0"/>
              <a:t>ID</a:t>
            </a:r>
            <a:r>
              <a:rPr kumimoji="1" lang="zh-CN" altLang="en-US" dirty="0" smtClean="0"/>
              <a:t>等</a:t>
            </a:r>
            <a:endParaRPr kumimoji="1" lang="zh-CN" altLang="en-US" dirty="0"/>
          </a:p>
        </p:txBody>
      </p:sp>
    </p:spTree>
    <p:extLst>
      <p:ext uri="{BB962C8B-B14F-4D97-AF65-F5344CB8AC3E}">
        <p14:creationId xmlns:p14="http://schemas.microsoft.com/office/powerpoint/2010/main" val="2059846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p:cNvSpPr txBox="1"/>
          <p:nvPr/>
        </p:nvSpPr>
        <p:spPr>
          <a:xfrm>
            <a:off x="361144" y="188640"/>
            <a:ext cx="1723549" cy="461665"/>
          </a:xfrm>
          <a:prstGeom prst="rect">
            <a:avLst/>
          </a:prstGeom>
          <a:solidFill>
            <a:srgbClr val="9D000C"/>
          </a:solidFill>
        </p:spPr>
        <p:txBody>
          <a:bodyPr wrap="none" rtlCol="0">
            <a:spAutoFit/>
          </a:bodyPr>
          <a:lstStyle/>
          <a:p>
            <a:r>
              <a:rPr lang="zh-CN" altLang="en-US" sz="2400" b="1" dirty="0" smtClean="0">
                <a:solidFill>
                  <a:schemeClr val="bg1"/>
                </a:solidFill>
                <a:latin typeface="微软雅黑"/>
                <a:ea typeface="微软雅黑"/>
                <a:cs typeface="微软雅黑"/>
              </a:rPr>
              <a:t>区块链技术</a:t>
            </a:r>
            <a:endParaRPr lang="en-US" altLang="zh-CN" sz="2400" b="1" dirty="0" smtClean="0">
              <a:solidFill>
                <a:schemeClr val="bg1"/>
              </a:solidFill>
              <a:latin typeface="微软雅黑"/>
              <a:ea typeface="微软雅黑"/>
              <a:cs typeface="微软雅黑"/>
            </a:endParaRPr>
          </a:p>
        </p:txBody>
      </p:sp>
      <p:sp>
        <p:nvSpPr>
          <p:cNvPr id="70" name="矩形 69"/>
          <p:cNvSpPr/>
          <p:nvPr/>
        </p:nvSpPr>
        <p:spPr>
          <a:xfrm>
            <a:off x="2185555" y="188640"/>
            <a:ext cx="2031325" cy="461665"/>
          </a:xfrm>
          <a:prstGeom prst="rect">
            <a:avLst/>
          </a:prstGeom>
        </p:spPr>
        <p:txBody>
          <a:bodyPr wrap="none">
            <a:spAutoFit/>
          </a:bodyPr>
          <a:lstStyle/>
          <a:p>
            <a:r>
              <a:rPr lang="zh-CN" altLang="en-US" sz="2400" b="1" dirty="0" smtClean="0">
                <a:solidFill>
                  <a:srgbClr val="393A3B"/>
                </a:solidFill>
                <a:latin typeface="微软雅黑" panose="020B0503020204020204" pitchFamily="34" charset="-122"/>
                <a:ea typeface="微软雅黑" panose="020B0503020204020204" pitchFamily="34" charset="-122"/>
              </a:rPr>
              <a:t>区块链是什么</a:t>
            </a:r>
            <a:endParaRPr lang="zh-CN" altLang="en-US" sz="2400" b="1" dirty="0">
              <a:solidFill>
                <a:srgbClr val="393A3B"/>
              </a:solidFill>
              <a:latin typeface="微软雅黑" panose="020B0503020204020204" pitchFamily="34" charset="-122"/>
              <a:ea typeface="微软雅黑" panose="020B0503020204020204" pitchFamily="34" charset="-122"/>
            </a:endParaRPr>
          </a:p>
        </p:txBody>
      </p:sp>
      <p:sp>
        <p:nvSpPr>
          <p:cNvPr id="8" name="幻灯片编号占位符 1"/>
          <p:cNvSpPr txBox="1">
            <a:spLocks/>
          </p:cNvSpPr>
          <p:nvPr/>
        </p:nvSpPr>
        <p:spPr>
          <a:xfrm>
            <a:off x="9057681" y="6148317"/>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r>
              <a:rPr lang="en-US" altLang="zh-CN" dirty="0"/>
              <a:t>4</a:t>
            </a:r>
            <a:endParaRPr lang="zh-CN" altLang="en-US" dirty="0"/>
          </a:p>
        </p:txBody>
      </p:sp>
      <p:grpSp>
        <p:nvGrpSpPr>
          <p:cNvPr id="5" name="组合 1"/>
          <p:cNvGrpSpPr/>
          <p:nvPr/>
        </p:nvGrpSpPr>
        <p:grpSpPr>
          <a:xfrm>
            <a:off x="331056" y="1268760"/>
            <a:ext cx="11440098" cy="4984272"/>
            <a:chOff x="306425" y="1666567"/>
            <a:chExt cx="11440098" cy="4984272"/>
          </a:xfrm>
        </p:grpSpPr>
        <p:sp>
          <p:nvSpPr>
            <p:cNvPr id="6" name="Rectangle 47"/>
            <p:cNvSpPr/>
            <p:nvPr/>
          </p:nvSpPr>
          <p:spPr bwMode="auto">
            <a:xfrm rot="12573484" flipV="1">
              <a:off x="2544882" y="4549040"/>
              <a:ext cx="1937977" cy="44821"/>
            </a:xfrm>
            <a:prstGeom prst="rect">
              <a:avLst/>
            </a:prstGeom>
            <a:solidFill>
              <a:srgbClr val="E4E4E4"/>
            </a:solidFill>
            <a:ln w="88900">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7" name="Rectangle 48"/>
            <p:cNvSpPr/>
            <p:nvPr/>
          </p:nvSpPr>
          <p:spPr bwMode="auto">
            <a:xfrm rot="21033589" flipV="1">
              <a:off x="4505651" y="4724833"/>
              <a:ext cx="4535011" cy="44821"/>
            </a:xfrm>
            <a:prstGeom prst="rect">
              <a:avLst/>
            </a:prstGeom>
            <a:solidFill>
              <a:srgbClr val="E4E4E4"/>
            </a:solidFill>
            <a:ln w="88900">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9" name="Rectangle 49"/>
            <p:cNvSpPr/>
            <p:nvPr/>
          </p:nvSpPr>
          <p:spPr bwMode="auto">
            <a:xfrm rot="10531436" flipV="1">
              <a:off x="2774760" y="3666734"/>
              <a:ext cx="2702181" cy="44820"/>
            </a:xfrm>
            <a:prstGeom prst="rect">
              <a:avLst/>
            </a:prstGeom>
            <a:solidFill>
              <a:srgbClr val="E4E4E4"/>
            </a:solidFill>
            <a:ln w="88900">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10" name="Rectangle 50"/>
            <p:cNvSpPr/>
            <p:nvPr/>
          </p:nvSpPr>
          <p:spPr bwMode="auto">
            <a:xfrm rot="18938690" flipV="1">
              <a:off x="4058793" y="4352142"/>
              <a:ext cx="2269165" cy="44821"/>
            </a:xfrm>
            <a:prstGeom prst="rect">
              <a:avLst/>
            </a:prstGeom>
            <a:solidFill>
              <a:srgbClr val="E4E4E4"/>
            </a:solidFill>
            <a:ln w="88900">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11" name="Rectangle 51"/>
            <p:cNvSpPr/>
            <p:nvPr/>
          </p:nvSpPr>
          <p:spPr bwMode="auto">
            <a:xfrm rot="857972" flipV="1">
              <a:off x="6506404" y="3981615"/>
              <a:ext cx="2269165" cy="44821"/>
            </a:xfrm>
            <a:prstGeom prst="rect">
              <a:avLst/>
            </a:prstGeom>
            <a:solidFill>
              <a:srgbClr val="E4E4E4"/>
            </a:solidFill>
            <a:ln w="88900">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12" name="Rectangle 52"/>
            <p:cNvSpPr/>
            <p:nvPr/>
          </p:nvSpPr>
          <p:spPr>
            <a:xfrm>
              <a:off x="306425" y="2134272"/>
              <a:ext cx="4070653" cy="1213433"/>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ts val="500"/>
                </a:spcBef>
                <a:spcAft>
                  <a:spcPts val="500"/>
                </a:spcAft>
                <a:buClrTx/>
                <a:buSzTx/>
                <a:buFontTx/>
                <a:buNone/>
                <a:tabLst/>
                <a:defRPr/>
              </a:pPr>
              <a:r>
                <a:rPr kumimoji="0" lang="zh-CN" altLang="en-US" sz="1765" b="1" i="0" u="none" strike="noStrike" kern="0" cap="none" spc="0" normalizeH="0" baseline="0" noProof="0" dirty="0" smtClean="0">
                  <a:ln>
                    <a:noFill/>
                  </a:ln>
                  <a:solidFill>
                    <a:srgbClr val="0072C6"/>
                  </a:solidFill>
                  <a:effectLst/>
                  <a:uLnTx/>
                  <a:uFillTx/>
                  <a:latin typeface="微软雅黑" panose="020B0503020204020204" pitchFamily="34" charset="-122"/>
                  <a:ea typeface="微软雅黑" panose="020B0503020204020204" pitchFamily="34" charset="-122"/>
                </a:rPr>
                <a:t>安全</a:t>
              </a:r>
              <a:endParaRPr kumimoji="0" lang="en-US" sz="1765" b="0" i="0" u="none" strike="noStrike" kern="0" cap="none" spc="0" normalizeH="0" baseline="0" noProof="0" dirty="0">
                <a:ln>
                  <a:noFill/>
                </a:ln>
                <a:solidFill>
                  <a:srgbClr val="0072C6"/>
                </a:solidFill>
                <a:effectLst/>
                <a:uLnTx/>
                <a:uFillTx/>
                <a:latin typeface="Segoe UI Semibold" panose="020B0702040204020203" pitchFamily="34" charset="0"/>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568" b="0" i="0" u="none" strike="noStrike" kern="1200" cap="none" spc="0" normalizeH="0" baseline="0" noProof="0" dirty="0" smtClean="0">
                  <a:ln>
                    <a:noFill/>
                  </a:ln>
                  <a:gradFill>
                    <a:gsLst>
                      <a:gs pos="0">
                        <a:srgbClr val="505050"/>
                      </a:gs>
                      <a:gs pos="100000">
                        <a:srgbClr val="505050"/>
                      </a:gs>
                    </a:gsLst>
                    <a:lin ang="5400000" scaled="1"/>
                  </a:gradFill>
                  <a:effectLst/>
                  <a:uLnTx/>
                  <a:uFillTx/>
                  <a:latin typeface="微软雅黑" panose="020B0503020204020204" pitchFamily="34" charset="-122"/>
                  <a:ea typeface="微软雅黑" panose="020B0503020204020204" pitchFamily="34" charset="-122"/>
                  <a:cs typeface="Segoe UI" panose="020B0502040204020203" pitchFamily="34" charset="0"/>
                </a:rPr>
                <a:t>在节点层面，使用加密机制防止未授权访问和数据篡改；节点间建立共识机制，从全局层面防范恶意攻击和欺诈行为</a:t>
              </a:r>
              <a:endParaRPr kumimoji="0" lang="en-US" sz="1568" b="0" i="0" u="none" strike="noStrike" kern="1200" cap="none" spc="0" normalizeH="0" baseline="0" noProof="0" dirty="0">
                <a:ln>
                  <a:noFill/>
                </a:ln>
                <a:gradFill>
                  <a:gsLst>
                    <a:gs pos="0">
                      <a:srgbClr val="505050"/>
                    </a:gs>
                    <a:gs pos="100000">
                      <a:srgbClr val="505050"/>
                    </a:gs>
                  </a:gsLst>
                  <a:lin ang="5400000" scaled="1"/>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Rectangle 53"/>
            <p:cNvSpPr/>
            <p:nvPr/>
          </p:nvSpPr>
          <p:spPr>
            <a:xfrm>
              <a:off x="5559221" y="1666567"/>
              <a:ext cx="4211622" cy="1187785"/>
            </a:xfrm>
            <a:prstGeom prst="rect">
              <a:avLst/>
            </a:prstGeom>
          </p:spPr>
          <p:txBody>
            <a:bodyPr wrap="square" lIns="179285" tIns="89642" rIns="179285" bIns="89642" anchor="ctr">
              <a:spAutoFit/>
            </a:bodyPr>
            <a:lstStyle/>
            <a:p>
              <a:pPr marL="0" lvl="1" defTabSz="913927" eaLnBrk="1" hangingPunct="1">
                <a:lnSpc>
                  <a:spcPct val="90000"/>
                </a:lnSpc>
                <a:spcBef>
                  <a:spcPts val="300"/>
                </a:spcBef>
                <a:spcAft>
                  <a:spcPts val="300"/>
                </a:spcAft>
                <a:defRPr/>
              </a:pPr>
              <a:r>
                <a:rPr lang="zh-CN" altLang="en-US" sz="1765" b="1" kern="0" dirty="0" smtClean="0">
                  <a:solidFill>
                    <a:srgbClr val="0072C6"/>
                  </a:solidFill>
                  <a:latin typeface="微软雅黑" panose="020B0503020204020204" pitchFamily="34" charset="-122"/>
                  <a:ea typeface="微软雅黑" panose="020B0503020204020204" pitchFamily="34" charset="-122"/>
                </a:rPr>
                <a:t>去中介</a:t>
              </a:r>
              <a:endParaRPr lang="en-US" altLang="zh-CN" sz="1765" b="1" kern="0" dirty="0">
                <a:solidFill>
                  <a:srgbClr val="0072C6"/>
                </a:solidFill>
                <a:latin typeface="微软雅黑" panose="020B0503020204020204" pitchFamily="34" charset="-122"/>
                <a:ea typeface="微软雅黑" panose="020B0503020204020204" pitchFamily="34" charset="-122"/>
              </a:endParaRPr>
            </a:p>
            <a:p>
              <a:pPr marL="0" lvl="1" eaLnBrk="1" fontAlgn="auto" hangingPunct="1">
                <a:spcBef>
                  <a:spcPts val="0"/>
                </a:spcBef>
                <a:spcAft>
                  <a:spcPts val="0"/>
                </a:spcAft>
                <a:defRPr/>
              </a:pPr>
              <a:r>
                <a:rPr lang="zh-CN" altLang="en-US" sz="1568" dirty="0" smtClean="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节点间形成</a:t>
              </a:r>
              <a:r>
                <a:rPr lang="en-US" altLang="zh-CN" sz="1568" dirty="0" smtClean="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P2P</a:t>
              </a:r>
              <a:r>
                <a:rPr lang="zh-CN" altLang="en-US" sz="1568" dirty="0" smtClean="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式的网络结构，各节点作为平等主体进行直接交互，消除了对中心化信用的依赖</a:t>
              </a:r>
              <a:endParaRPr lang="en-US" altLang="zh-CN" sz="1568" dirty="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 name="Rectangle 54"/>
            <p:cNvSpPr/>
            <p:nvPr/>
          </p:nvSpPr>
          <p:spPr>
            <a:xfrm>
              <a:off x="2612390" y="5526108"/>
              <a:ext cx="4131682" cy="1124731"/>
            </a:xfrm>
            <a:prstGeom prst="rect">
              <a:avLst/>
            </a:prstGeom>
          </p:spPr>
          <p:txBody>
            <a:bodyPr wrap="square" anchor="ctr">
              <a:spAutoFit/>
            </a:bodyPr>
            <a:lstStyle/>
            <a:p>
              <a:pPr marL="0" marR="0" lvl="1" indent="0" defTabSz="913927" eaLnBrk="1" latinLnBrk="0" hangingPunct="1">
                <a:lnSpc>
                  <a:spcPct val="90000"/>
                </a:lnSpc>
                <a:spcBef>
                  <a:spcPts val="500"/>
                </a:spcBef>
                <a:spcAft>
                  <a:spcPts val="500"/>
                </a:spcAft>
                <a:buClrTx/>
                <a:buSzTx/>
                <a:buFontTx/>
                <a:buNone/>
                <a:tabLst/>
                <a:defRPr/>
              </a:pPr>
              <a:r>
                <a:rPr lang="zh-CN" altLang="en-US" sz="1765" b="1" kern="0" dirty="0">
                  <a:solidFill>
                    <a:srgbClr val="0072C6"/>
                  </a:solidFill>
                  <a:latin typeface="微软雅黑" panose="020B0503020204020204" pitchFamily="34" charset="-122"/>
                  <a:ea typeface="微软雅黑" panose="020B0503020204020204" pitchFamily="34" charset="-122"/>
                </a:rPr>
                <a:t>健壮</a:t>
              </a:r>
              <a:endParaRPr lang="en-US" sz="1765" b="1" kern="0" dirty="0">
                <a:solidFill>
                  <a:srgbClr val="0072C6"/>
                </a:solidFill>
                <a:latin typeface="微软雅黑" panose="020B0503020204020204" pitchFamily="34" charset="-122"/>
                <a:ea typeface="微软雅黑" panose="020B0503020204020204" pitchFamily="34" charset="-122"/>
              </a:endParaRPr>
            </a:p>
            <a:p>
              <a:r>
                <a:rPr lang="zh-CN" altLang="en-US" sz="1568" dirty="0" smtClean="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每个</a:t>
              </a:r>
              <a:r>
                <a:rPr lang="zh-CN" altLang="en-US" sz="1568" dirty="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节点都持有相同数据副本，形成了天然的备份</a:t>
              </a:r>
              <a:r>
                <a:rPr lang="zh-CN" altLang="en-US" sz="1568" dirty="0" smtClean="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机制</a:t>
              </a:r>
              <a:r>
                <a:rPr lang="zh-CN" altLang="en-US" sz="1568" dirty="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a:t>
              </a:r>
              <a:r>
                <a:rPr lang="zh-CN" altLang="en-US" sz="1568" dirty="0" smtClean="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即使</a:t>
              </a:r>
              <a:r>
                <a:rPr lang="zh-CN" altLang="en-US" sz="1568" dirty="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某些</a:t>
              </a:r>
              <a:r>
                <a:rPr lang="zh-CN" altLang="en-US" sz="1568" dirty="0" smtClean="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节点突然失效</a:t>
              </a:r>
              <a:r>
                <a:rPr lang="zh-CN" altLang="en-US" sz="1568" dirty="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，其他</a:t>
              </a:r>
              <a:r>
                <a:rPr lang="zh-CN" altLang="en-US" sz="1568" dirty="0" smtClean="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节点仍可正常工作，系统整体不</a:t>
              </a:r>
              <a:r>
                <a:rPr lang="zh-CN" altLang="en-US" sz="1568" dirty="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受</a:t>
              </a:r>
              <a:r>
                <a:rPr lang="zh-CN" altLang="en-US" sz="1568" dirty="0" smtClean="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影响</a:t>
              </a:r>
              <a:endParaRPr lang="en-US" sz="1800" dirty="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5" name="Rectangle 55"/>
            <p:cNvSpPr/>
            <p:nvPr/>
          </p:nvSpPr>
          <p:spPr>
            <a:xfrm>
              <a:off x="9663006" y="3649353"/>
              <a:ext cx="2083517" cy="1848583"/>
            </a:xfrm>
            <a:prstGeom prst="rect">
              <a:avLst/>
            </a:prstGeom>
          </p:spPr>
          <p:txBody>
            <a:bodyPr wrap="square" anchor="ctr">
              <a:spAutoFit/>
            </a:bodyPr>
            <a:lstStyle/>
            <a:p>
              <a:pPr marL="0" lvl="1" defTabSz="913927" eaLnBrk="1" hangingPunct="1">
                <a:lnSpc>
                  <a:spcPct val="90000"/>
                </a:lnSpc>
                <a:spcBef>
                  <a:spcPts val="500"/>
                </a:spcBef>
                <a:spcAft>
                  <a:spcPts val="500"/>
                </a:spcAft>
                <a:defRPr/>
              </a:pPr>
              <a:r>
                <a:rPr lang="zh-CN" altLang="en-US" sz="1765" b="1" kern="0" dirty="0">
                  <a:solidFill>
                    <a:srgbClr val="0072C6"/>
                  </a:solidFill>
                  <a:latin typeface="微软雅黑" panose="020B0503020204020204" pitchFamily="34" charset="-122"/>
                  <a:ea typeface="微软雅黑" panose="020B0503020204020204" pitchFamily="34" charset="-122"/>
                </a:rPr>
                <a:t>可追溯</a:t>
              </a:r>
              <a:endParaRPr lang="en-US" sz="1765" b="1" kern="0" dirty="0">
                <a:solidFill>
                  <a:srgbClr val="0072C6"/>
                </a:solidFill>
                <a:latin typeface="微软雅黑" panose="020B0503020204020204" pitchFamily="34" charset="-122"/>
                <a:ea typeface="微软雅黑" panose="020B0503020204020204" pitchFamily="34"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568" dirty="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rPr>
                <a:t>账本式的数据库设计保留了所有的操作记录，从任何一条结果数据都可以追根溯源，查找到完整的变迁记录</a:t>
              </a:r>
              <a:endParaRPr lang="en-US" sz="1568" dirty="0">
                <a:gradFill>
                  <a:gsLst>
                    <a:gs pos="0">
                      <a:srgbClr val="505050"/>
                    </a:gs>
                    <a:gs pos="100000">
                      <a:srgbClr val="505050"/>
                    </a:gs>
                  </a:gsLst>
                  <a:lin ang="5400000" scaled="1"/>
                </a:gradFill>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16" name="Group 57"/>
            <p:cNvGrpSpPr/>
            <p:nvPr/>
          </p:nvGrpSpPr>
          <p:grpSpPr>
            <a:xfrm>
              <a:off x="5456584" y="2886773"/>
              <a:ext cx="1259821" cy="1259821"/>
              <a:chOff x="5565999" y="2549543"/>
              <a:chExt cx="1285083" cy="1285083"/>
            </a:xfrm>
          </p:grpSpPr>
          <p:sp>
            <p:nvSpPr>
              <p:cNvPr id="49" name="Oval 58"/>
              <p:cNvSpPr/>
              <p:nvPr/>
            </p:nvSpPr>
            <p:spPr bwMode="auto">
              <a:xfrm rot="4084165" flipV="1">
                <a:off x="5565999" y="2549543"/>
                <a:ext cx="1285083" cy="1285083"/>
              </a:xfrm>
              <a:prstGeom prst="ellipse">
                <a:avLst/>
              </a:prstGeom>
              <a:solidFill>
                <a:schemeClr val="bg1"/>
              </a:solidFill>
              <a:ln w="38100" cap="sq" cmpd="sng" algn="ctr">
                <a:solidFill>
                  <a:schemeClr val="accent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Freeform 5"/>
              <p:cNvSpPr>
                <a:spLocks noEditPoints="1"/>
              </p:cNvSpPr>
              <p:nvPr/>
            </p:nvSpPr>
            <p:spPr bwMode="auto">
              <a:xfrm>
                <a:off x="5884104" y="2912974"/>
                <a:ext cx="648872" cy="558220"/>
              </a:xfrm>
              <a:custGeom>
                <a:avLst/>
                <a:gdLst>
                  <a:gd name="T0" fmla="*/ 96 w 112"/>
                  <a:gd name="T1" fmla="*/ 32 h 96"/>
                  <a:gd name="T2" fmla="*/ 112 w 112"/>
                  <a:gd name="T3" fmla="*/ 16 h 96"/>
                  <a:gd name="T4" fmla="*/ 96 w 112"/>
                  <a:gd name="T5" fmla="*/ 0 h 96"/>
                  <a:gd name="T6" fmla="*/ 80 w 112"/>
                  <a:gd name="T7" fmla="*/ 13 h 96"/>
                  <a:gd name="T8" fmla="*/ 25 w 112"/>
                  <a:gd name="T9" fmla="*/ 35 h 96"/>
                  <a:gd name="T10" fmla="*/ 16 w 112"/>
                  <a:gd name="T11" fmla="*/ 32 h 96"/>
                  <a:gd name="T12" fmla="*/ 0 w 112"/>
                  <a:gd name="T13" fmla="*/ 48 h 96"/>
                  <a:gd name="T14" fmla="*/ 16 w 112"/>
                  <a:gd name="T15" fmla="*/ 64 h 96"/>
                  <a:gd name="T16" fmla="*/ 25 w 112"/>
                  <a:gd name="T17" fmla="*/ 61 h 96"/>
                  <a:gd name="T18" fmla="*/ 80 w 112"/>
                  <a:gd name="T19" fmla="*/ 83 h 96"/>
                  <a:gd name="T20" fmla="*/ 96 w 112"/>
                  <a:gd name="T21" fmla="*/ 96 h 96"/>
                  <a:gd name="T22" fmla="*/ 112 w 112"/>
                  <a:gd name="T23" fmla="*/ 80 h 96"/>
                  <a:gd name="T24" fmla="*/ 96 w 112"/>
                  <a:gd name="T25" fmla="*/ 64 h 96"/>
                  <a:gd name="T26" fmla="*/ 81 w 112"/>
                  <a:gd name="T27" fmla="*/ 75 h 96"/>
                  <a:gd name="T28" fmla="*/ 31 w 112"/>
                  <a:gd name="T29" fmla="*/ 54 h 96"/>
                  <a:gd name="T30" fmla="*/ 32 w 112"/>
                  <a:gd name="T31" fmla="*/ 48 h 96"/>
                  <a:gd name="T32" fmla="*/ 31 w 112"/>
                  <a:gd name="T33" fmla="*/ 42 h 96"/>
                  <a:gd name="T34" fmla="*/ 81 w 112"/>
                  <a:gd name="T35" fmla="*/ 21 h 96"/>
                  <a:gd name="T36" fmla="*/ 96 w 112"/>
                  <a:gd name="T37" fmla="*/ 32 h 96"/>
                  <a:gd name="T38" fmla="*/ 96 w 112"/>
                  <a:gd name="T39" fmla="*/ 8 h 96"/>
                  <a:gd name="T40" fmla="*/ 104 w 112"/>
                  <a:gd name="T41" fmla="*/ 16 h 96"/>
                  <a:gd name="T42" fmla="*/ 96 w 112"/>
                  <a:gd name="T43" fmla="*/ 24 h 96"/>
                  <a:gd name="T44" fmla="*/ 88 w 112"/>
                  <a:gd name="T45" fmla="*/ 16 h 96"/>
                  <a:gd name="T46" fmla="*/ 96 w 112"/>
                  <a:gd name="T47" fmla="*/ 8 h 96"/>
                  <a:gd name="T48" fmla="*/ 16 w 112"/>
                  <a:gd name="T49" fmla="*/ 56 h 96"/>
                  <a:gd name="T50" fmla="*/ 8 w 112"/>
                  <a:gd name="T51" fmla="*/ 48 h 96"/>
                  <a:gd name="T52" fmla="*/ 16 w 112"/>
                  <a:gd name="T53" fmla="*/ 40 h 96"/>
                  <a:gd name="T54" fmla="*/ 24 w 112"/>
                  <a:gd name="T55" fmla="*/ 48 h 96"/>
                  <a:gd name="T56" fmla="*/ 16 w 112"/>
                  <a:gd name="T57" fmla="*/ 56 h 96"/>
                  <a:gd name="T58" fmla="*/ 96 w 112"/>
                  <a:gd name="T59" fmla="*/ 72 h 96"/>
                  <a:gd name="T60" fmla="*/ 104 w 112"/>
                  <a:gd name="T61" fmla="*/ 80 h 96"/>
                  <a:gd name="T62" fmla="*/ 96 w 112"/>
                  <a:gd name="T63" fmla="*/ 88 h 96"/>
                  <a:gd name="T64" fmla="*/ 88 w 112"/>
                  <a:gd name="T65" fmla="*/ 80 h 96"/>
                  <a:gd name="T66" fmla="*/ 96 w 112"/>
                  <a:gd name="T6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96">
                    <a:moveTo>
                      <a:pt x="96" y="32"/>
                    </a:moveTo>
                    <a:cubicBezTo>
                      <a:pt x="105" y="32"/>
                      <a:pt x="112" y="25"/>
                      <a:pt x="112" y="16"/>
                    </a:cubicBezTo>
                    <a:cubicBezTo>
                      <a:pt x="112" y="7"/>
                      <a:pt x="105" y="0"/>
                      <a:pt x="96" y="0"/>
                    </a:cubicBezTo>
                    <a:cubicBezTo>
                      <a:pt x="88" y="0"/>
                      <a:pt x="82" y="6"/>
                      <a:pt x="80" y="13"/>
                    </a:cubicBezTo>
                    <a:cubicBezTo>
                      <a:pt x="25" y="35"/>
                      <a:pt x="25" y="35"/>
                      <a:pt x="25" y="35"/>
                    </a:cubicBezTo>
                    <a:cubicBezTo>
                      <a:pt x="23" y="33"/>
                      <a:pt x="20" y="32"/>
                      <a:pt x="16" y="32"/>
                    </a:cubicBezTo>
                    <a:cubicBezTo>
                      <a:pt x="7" y="32"/>
                      <a:pt x="0" y="39"/>
                      <a:pt x="0" y="48"/>
                    </a:cubicBezTo>
                    <a:cubicBezTo>
                      <a:pt x="0" y="57"/>
                      <a:pt x="7" y="64"/>
                      <a:pt x="16" y="64"/>
                    </a:cubicBezTo>
                    <a:cubicBezTo>
                      <a:pt x="20" y="64"/>
                      <a:pt x="23" y="63"/>
                      <a:pt x="25" y="61"/>
                    </a:cubicBezTo>
                    <a:cubicBezTo>
                      <a:pt x="80" y="83"/>
                      <a:pt x="80" y="83"/>
                      <a:pt x="80" y="83"/>
                    </a:cubicBezTo>
                    <a:cubicBezTo>
                      <a:pt x="82" y="90"/>
                      <a:pt x="88" y="96"/>
                      <a:pt x="96" y="96"/>
                    </a:cubicBezTo>
                    <a:cubicBezTo>
                      <a:pt x="105" y="96"/>
                      <a:pt x="112" y="89"/>
                      <a:pt x="112" y="80"/>
                    </a:cubicBezTo>
                    <a:cubicBezTo>
                      <a:pt x="112" y="71"/>
                      <a:pt x="105" y="64"/>
                      <a:pt x="96" y="64"/>
                    </a:cubicBezTo>
                    <a:cubicBezTo>
                      <a:pt x="89" y="64"/>
                      <a:pt x="83" y="68"/>
                      <a:pt x="81" y="75"/>
                    </a:cubicBezTo>
                    <a:cubicBezTo>
                      <a:pt x="31" y="54"/>
                      <a:pt x="31" y="54"/>
                      <a:pt x="31" y="54"/>
                    </a:cubicBezTo>
                    <a:cubicBezTo>
                      <a:pt x="32" y="52"/>
                      <a:pt x="32" y="50"/>
                      <a:pt x="32" y="48"/>
                    </a:cubicBezTo>
                    <a:cubicBezTo>
                      <a:pt x="32" y="46"/>
                      <a:pt x="32" y="44"/>
                      <a:pt x="31" y="42"/>
                    </a:cubicBezTo>
                    <a:cubicBezTo>
                      <a:pt x="81" y="21"/>
                      <a:pt x="81" y="21"/>
                      <a:pt x="81" y="21"/>
                    </a:cubicBezTo>
                    <a:cubicBezTo>
                      <a:pt x="83" y="28"/>
                      <a:pt x="89" y="32"/>
                      <a:pt x="96" y="32"/>
                    </a:cubicBezTo>
                    <a:close/>
                    <a:moveTo>
                      <a:pt x="96" y="8"/>
                    </a:moveTo>
                    <a:cubicBezTo>
                      <a:pt x="100" y="8"/>
                      <a:pt x="104" y="12"/>
                      <a:pt x="104" y="16"/>
                    </a:cubicBezTo>
                    <a:cubicBezTo>
                      <a:pt x="104" y="20"/>
                      <a:pt x="100" y="24"/>
                      <a:pt x="96" y="24"/>
                    </a:cubicBezTo>
                    <a:cubicBezTo>
                      <a:pt x="92" y="24"/>
                      <a:pt x="88" y="20"/>
                      <a:pt x="88" y="16"/>
                    </a:cubicBezTo>
                    <a:cubicBezTo>
                      <a:pt x="88" y="12"/>
                      <a:pt x="92" y="8"/>
                      <a:pt x="96" y="8"/>
                    </a:cubicBezTo>
                    <a:close/>
                    <a:moveTo>
                      <a:pt x="16" y="56"/>
                    </a:moveTo>
                    <a:cubicBezTo>
                      <a:pt x="12" y="56"/>
                      <a:pt x="8" y="52"/>
                      <a:pt x="8" y="48"/>
                    </a:cubicBezTo>
                    <a:cubicBezTo>
                      <a:pt x="8" y="44"/>
                      <a:pt x="12" y="40"/>
                      <a:pt x="16" y="40"/>
                    </a:cubicBezTo>
                    <a:cubicBezTo>
                      <a:pt x="20" y="40"/>
                      <a:pt x="24" y="44"/>
                      <a:pt x="24" y="48"/>
                    </a:cubicBezTo>
                    <a:cubicBezTo>
                      <a:pt x="24" y="52"/>
                      <a:pt x="20" y="56"/>
                      <a:pt x="16" y="56"/>
                    </a:cubicBezTo>
                    <a:close/>
                    <a:moveTo>
                      <a:pt x="96" y="72"/>
                    </a:moveTo>
                    <a:cubicBezTo>
                      <a:pt x="100" y="72"/>
                      <a:pt x="104" y="76"/>
                      <a:pt x="104" y="80"/>
                    </a:cubicBezTo>
                    <a:cubicBezTo>
                      <a:pt x="104" y="84"/>
                      <a:pt x="100" y="88"/>
                      <a:pt x="96" y="88"/>
                    </a:cubicBezTo>
                    <a:cubicBezTo>
                      <a:pt x="92" y="88"/>
                      <a:pt x="88" y="84"/>
                      <a:pt x="88" y="80"/>
                    </a:cubicBezTo>
                    <a:cubicBezTo>
                      <a:pt x="88" y="76"/>
                      <a:pt x="92" y="72"/>
                      <a:pt x="96" y="7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 name="Group 60"/>
            <p:cNvGrpSpPr/>
            <p:nvPr/>
          </p:nvGrpSpPr>
          <p:grpSpPr>
            <a:xfrm>
              <a:off x="1909648" y="3332634"/>
              <a:ext cx="1057863" cy="1057863"/>
              <a:chOff x="1947940" y="3004345"/>
              <a:chExt cx="1079075" cy="1079075"/>
            </a:xfrm>
          </p:grpSpPr>
          <p:sp>
            <p:nvSpPr>
              <p:cNvPr id="47" name="Oval 61"/>
              <p:cNvSpPr/>
              <p:nvPr/>
            </p:nvSpPr>
            <p:spPr bwMode="auto">
              <a:xfrm rot="13757629" flipV="1">
                <a:off x="1947940" y="3004345"/>
                <a:ext cx="1079075" cy="1079075"/>
              </a:xfrm>
              <a:prstGeom prst="ellipse">
                <a:avLst/>
              </a:prstGeom>
              <a:solidFill>
                <a:schemeClr val="bg1"/>
              </a:solidFill>
              <a:ln w="38100" cap="sq" cmpd="sng" algn="ctr">
                <a:solidFill>
                  <a:schemeClr val="accent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Freeform 38"/>
              <p:cNvSpPr>
                <a:spLocks/>
              </p:cNvSpPr>
              <p:nvPr/>
            </p:nvSpPr>
            <p:spPr bwMode="auto">
              <a:xfrm>
                <a:off x="2288247" y="3351707"/>
                <a:ext cx="398461" cy="42639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81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 name="Group 63"/>
            <p:cNvGrpSpPr/>
            <p:nvPr/>
          </p:nvGrpSpPr>
          <p:grpSpPr>
            <a:xfrm>
              <a:off x="4015442" y="4575036"/>
              <a:ext cx="1057863" cy="1057863"/>
              <a:chOff x="4095959" y="4271660"/>
              <a:chExt cx="1079075" cy="1079075"/>
            </a:xfrm>
          </p:grpSpPr>
          <p:grpSp>
            <p:nvGrpSpPr>
              <p:cNvPr id="27" name="Group 64"/>
              <p:cNvGrpSpPr/>
              <p:nvPr/>
            </p:nvGrpSpPr>
            <p:grpSpPr>
              <a:xfrm>
                <a:off x="4095959" y="4271660"/>
                <a:ext cx="1079075" cy="1079075"/>
                <a:chOff x="4095959" y="4271660"/>
                <a:chExt cx="1079075" cy="1079075"/>
              </a:xfrm>
            </p:grpSpPr>
            <p:sp>
              <p:nvSpPr>
                <p:cNvPr id="29" name="Oval 66"/>
                <p:cNvSpPr/>
                <p:nvPr/>
              </p:nvSpPr>
              <p:spPr bwMode="auto">
                <a:xfrm rot="4084165" flipV="1">
                  <a:off x="4095959" y="4271660"/>
                  <a:ext cx="1079075" cy="1079075"/>
                </a:xfrm>
                <a:prstGeom prst="ellipse">
                  <a:avLst/>
                </a:prstGeom>
                <a:solidFill>
                  <a:schemeClr val="bg1"/>
                </a:solidFill>
                <a:ln w="38100" cap="sq" cmpd="sng" algn="ctr">
                  <a:solidFill>
                    <a:schemeClr val="accent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0" name="Group 8"/>
                <p:cNvGrpSpPr>
                  <a:grpSpLocks noChangeAspect="1"/>
                </p:cNvGrpSpPr>
                <p:nvPr/>
              </p:nvGrpSpPr>
              <p:grpSpPr bwMode="auto">
                <a:xfrm>
                  <a:off x="4250534" y="4433383"/>
                  <a:ext cx="769939" cy="755652"/>
                  <a:chOff x="2670" y="2793"/>
                  <a:chExt cx="485" cy="476"/>
                </a:xfrm>
                <a:solidFill>
                  <a:schemeClr val="tx1"/>
                </a:solidFill>
              </p:grpSpPr>
              <p:sp>
                <p:nvSpPr>
                  <p:cNvPr id="31"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0"/>
                  <p:cNvSpPr>
                    <a:spLocks noEditPoints="1"/>
                  </p:cNvSpPr>
                  <p:nvPr/>
                </p:nvSpPr>
                <p:spPr bwMode="auto">
                  <a:xfrm>
                    <a:off x="2842" y="2854"/>
                    <a:ext cx="44" cy="82"/>
                  </a:xfrm>
                  <a:custGeom>
                    <a:avLst/>
                    <a:gdLst>
                      <a:gd name="T0" fmla="*/ 17 w 46"/>
                      <a:gd name="T1" fmla="*/ 35 h 86"/>
                      <a:gd name="T2" fmla="*/ 20 w 46"/>
                      <a:gd name="T3" fmla="*/ 35 h 86"/>
                      <a:gd name="T4" fmla="*/ 38 w 46"/>
                      <a:gd name="T5" fmla="*/ 86 h 86"/>
                      <a:gd name="T6" fmla="*/ 46 w 46"/>
                      <a:gd name="T7" fmla="*/ 83 h 86"/>
                      <a:gd name="T8" fmla="*/ 27 w 46"/>
                      <a:gd name="T9" fmla="*/ 32 h 86"/>
                      <a:gd name="T10" fmla="*/ 34 w 46"/>
                      <a:gd name="T11" fmla="*/ 18 h 86"/>
                      <a:gd name="T12" fmla="*/ 17 w 46"/>
                      <a:gd name="T13" fmla="*/ 0 h 86"/>
                      <a:gd name="T14" fmla="*/ 0 w 46"/>
                      <a:gd name="T15" fmla="*/ 18 h 86"/>
                      <a:gd name="T16" fmla="*/ 17 w 46"/>
                      <a:gd name="T17" fmla="*/ 35 h 86"/>
                      <a:gd name="T18" fmla="*/ 17 w 46"/>
                      <a:gd name="T19" fmla="*/ 8 h 86"/>
                      <a:gd name="T20" fmla="*/ 26 w 46"/>
                      <a:gd name="T21" fmla="*/ 18 h 86"/>
                      <a:gd name="T22" fmla="*/ 17 w 46"/>
                      <a:gd name="T23" fmla="*/ 27 h 86"/>
                      <a:gd name="T24" fmla="*/ 8 w 46"/>
                      <a:gd name="T25" fmla="*/ 18 h 86"/>
                      <a:gd name="T26" fmla="*/ 17 w 46"/>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6">
                        <a:moveTo>
                          <a:pt x="17" y="35"/>
                        </a:moveTo>
                        <a:cubicBezTo>
                          <a:pt x="18" y="35"/>
                          <a:pt x="19" y="35"/>
                          <a:pt x="20" y="35"/>
                        </a:cubicBezTo>
                        <a:cubicBezTo>
                          <a:pt x="38" y="86"/>
                          <a:pt x="38" y="86"/>
                          <a:pt x="38" y="86"/>
                        </a:cubicBezTo>
                        <a:cubicBezTo>
                          <a:pt x="41" y="84"/>
                          <a:pt x="43" y="84"/>
                          <a:pt x="46" y="83"/>
                        </a:cubicBezTo>
                        <a:cubicBezTo>
                          <a:pt x="27" y="32"/>
                          <a:pt x="27" y="32"/>
                          <a:pt x="27" y="32"/>
                        </a:cubicBezTo>
                        <a:cubicBezTo>
                          <a:pt x="32" y="29"/>
                          <a:pt x="34" y="24"/>
                          <a:pt x="34" y="18"/>
                        </a:cubicBezTo>
                        <a:cubicBezTo>
                          <a:pt x="34" y="8"/>
                          <a:pt x="27" y="0"/>
                          <a:pt x="17" y="0"/>
                        </a:cubicBezTo>
                        <a:cubicBezTo>
                          <a:pt x="7" y="0"/>
                          <a:pt x="0" y="8"/>
                          <a:pt x="0" y="18"/>
                        </a:cubicBezTo>
                        <a:cubicBezTo>
                          <a:pt x="0" y="27"/>
                          <a:pt x="7" y="35"/>
                          <a:pt x="17" y="35"/>
                        </a:cubicBezTo>
                        <a:close/>
                        <a:moveTo>
                          <a:pt x="17" y="8"/>
                        </a:moveTo>
                        <a:cubicBezTo>
                          <a:pt x="22" y="8"/>
                          <a:pt x="26" y="13"/>
                          <a:pt x="26" y="18"/>
                        </a:cubicBezTo>
                        <a:cubicBezTo>
                          <a:pt x="26" y="23"/>
                          <a:pt x="22" y="27"/>
                          <a:pt x="17" y="27"/>
                        </a:cubicBezTo>
                        <a:cubicBezTo>
                          <a:pt x="12" y="27"/>
                          <a:pt x="8" y="23"/>
                          <a:pt x="8" y="18"/>
                        </a:cubicBezTo>
                        <a:cubicBezTo>
                          <a:pt x="8" y="13"/>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8" name="Freeform 34"/>
              <p:cNvSpPr>
                <a:spLocks noEditPoints="1"/>
              </p:cNvSpPr>
              <p:nvPr/>
            </p:nvSpPr>
            <p:spPr bwMode="auto">
              <a:xfrm>
                <a:off x="4537076" y="4738688"/>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03"/>
            <p:cNvGrpSpPr/>
            <p:nvPr/>
          </p:nvGrpSpPr>
          <p:grpSpPr>
            <a:xfrm>
              <a:off x="8517995" y="3867969"/>
              <a:ext cx="1057863" cy="1057863"/>
              <a:chOff x="8517995" y="3481108"/>
              <a:chExt cx="1057863" cy="1057863"/>
            </a:xfrm>
          </p:grpSpPr>
          <p:sp>
            <p:nvSpPr>
              <p:cNvPr id="20" name="Oval 104"/>
              <p:cNvSpPr/>
              <p:nvPr/>
            </p:nvSpPr>
            <p:spPr bwMode="auto">
              <a:xfrm rot="4084165" flipV="1">
                <a:off x="8517995" y="3481108"/>
                <a:ext cx="1057863" cy="1057863"/>
              </a:xfrm>
              <a:prstGeom prst="ellipse">
                <a:avLst/>
              </a:prstGeom>
              <a:solidFill>
                <a:schemeClr val="bg1"/>
              </a:solidFill>
              <a:ln w="38100" cap="sq" cmpd="sng" algn="ctr">
                <a:solidFill>
                  <a:schemeClr val="accent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 name="Group 12"/>
              <p:cNvGrpSpPr>
                <a:grpSpLocks noChangeAspect="1"/>
              </p:cNvGrpSpPr>
              <p:nvPr/>
            </p:nvGrpSpPr>
            <p:grpSpPr bwMode="auto">
              <a:xfrm>
                <a:off x="8894596" y="3771708"/>
                <a:ext cx="448991" cy="483961"/>
                <a:chOff x="3712" y="2029"/>
                <a:chExt cx="244" cy="263"/>
              </a:xfrm>
              <a:solidFill>
                <a:schemeClr val="tx1"/>
              </a:solidFill>
            </p:grpSpPr>
            <p:sp>
              <p:nvSpPr>
                <p:cNvPr id="22" name="Rectangle 13"/>
                <p:cNvSpPr>
                  <a:spLocks noChangeArrowheads="1"/>
                </p:cNvSpPr>
                <p:nvPr/>
              </p:nvSpPr>
              <p:spPr bwMode="auto">
                <a:xfrm>
                  <a:off x="3751" y="2097"/>
                  <a:ext cx="4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14"/>
                <p:cNvSpPr>
                  <a:spLocks noChangeArrowheads="1"/>
                </p:cNvSpPr>
                <p:nvPr/>
              </p:nvSpPr>
              <p:spPr bwMode="auto">
                <a:xfrm>
                  <a:off x="3751" y="2155"/>
                  <a:ext cx="88"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15"/>
                <p:cNvSpPr>
                  <a:spLocks noChangeArrowheads="1"/>
                </p:cNvSpPr>
                <p:nvPr/>
              </p:nvSpPr>
              <p:spPr bwMode="auto">
                <a:xfrm>
                  <a:off x="3751" y="2214"/>
                  <a:ext cx="5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16"/>
                <p:cNvSpPr>
                  <a:spLocks/>
                </p:cNvSpPr>
                <p:nvPr/>
              </p:nvSpPr>
              <p:spPr bwMode="auto">
                <a:xfrm>
                  <a:off x="3936" y="2107"/>
                  <a:ext cx="20" cy="19"/>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17"/>
                <p:cNvSpPr>
                  <a:spLocks noEditPoints="1"/>
                </p:cNvSpPr>
                <p:nvPr/>
              </p:nvSpPr>
              <p:spPr bwMode="auto">
                <a:xfrm>
                  <a:off x="3712" y="2029"/>
                  <a:ext cx="224" cy="263"/>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51" name="矩形 50"/>
          <p:cNvSpPr/>
          <p:nvPr/>
        </p:nvSpPr>
        <p:spPr>
          <a:xfrm>
            <a:off x="361144" y="830393"/>
            <a:ext cx="2513779" cy="5027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区块链技术特点</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690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263352" y="188640"/>
            <a:ext cx="1723549"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关于联盟链</a:t>
            </a:r>
            <a:endParaRPr lang="en-US" altLang="zh-CN" sz="2400" b="1" dirty="0" smtClean="0">
              <a:solidFill>
                <a:srgbClr val="FFFFFF"/>
              </a:solidFill>
              <a:latin typeface="微软雅黑"/>
              <a:ea typeface="微软雅黑"/>
              <a:cs typeface="微软雅黑"/>
            </a:endParaRPr>
          </a:p>
        </p:txBody>
      </p:sp>
      <p:sp>
        <p:nvSpPr>
          <p:cNvPr id="72" name="标题 1"/>
          <p:cNvSpPr txBox="1">
            <a:spLocks/>
          </p:cNvSpPr>
          <p:nvPr/>
        </p:nvSpPr>
        <p:spPr bwMode="auto">
          <a:xfrm>
            <a:off x="2279576" y="188640"/>
            <a:ext cx="3950541"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联盟链是什么</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pic>
        <p:nvPicPr>
          <p:cNvPr id="73" name="Picture 1"/>
          <p:cNvPicPr>
            <a:picLocks noChangeAspect="1"/>
          </p:cNvPicPr>
          <p:nvPr/>
        </p:nvPicPr>
        <p:blipFill>
          <a:blip r:embed="rId2"/>
          <a:stretch>
            <a:fillRect/>
          </a:stretch>
        </p:blipFill>
        <p:spPr>
          <a:xfrm>
            <a:off x="5199423" y="1649183"/>
            <a:ext cx="6758199" cy="4262140"/>
          </a:xfrm>
          <a:prstGeom prst="rect">
            <a:avLst/>
          </a:prstGeom>
        </p:spPr>
      </p:pic>
      <p:graphicFrame>
        <p:nvGraphicFramePr>
          <p:cNvPr id="74" name="表格 62"/>
          <p:cNvGraphicFramePr>
            <a:graphicFrameLocks noGrp="1"/>
          </p:cNvGraphicFramePr>
          <p:nvPr>
            <p:extLst>
              <p:ext uri="{D42A27DB-BD31-4B8C-83A1-F6EECF244321}">
                <p14:modId xmlns:p14="http://schemas.microsoft.com/office/powerpoint/2010/main" val="1510823360"/>
              </p:ext>
            </p:extLst>
          </p:nvPr>
        </p:nvGraphicFramePr>
        <p:xfrm>
          <a:off x="262878" y="1763648"/>
          <a:ext cx="4765849" cy="4203699"/>
        </p:xfrm>
        <a:graphic>
          <a:graphicData uri="http://schemas.openxmlformats.org/drawingml/2006/table">
            <a:tbl>
              <a:tblPr firstRow="1" bandRow="1">
                <a:tableStyleId>{5C22544A-7EE6-4342-B048-85BDC9FD1C3A}</a:tableStyleId>
              </a:tblPr>
              <a:tblGrid>
                <a:gridCol w="1020490"/>
                <a:gridCol w="1167259"/>
                <a:gridCol w="1231900"/>
                <a:gridCol w="1346200"/>
              </a:tblGrid>
              <a:tr h="374587">
                <a:tc>
                  <a:txBody>
                    <a:bodyPr/>
                    <a:lstStyle/>
                    <a:p>
                      <a:endParaRPr lang="zh-CN" altLang="en-US" sz="1200" dirty="0"/>
                    </a:p>
                  </a:txBody>
                  <a:tcPr/>
                </a:tc>
                <a:tc>
                  <a:txBody>
                    <a:bodyPr/>
                    <a:lstStyle/>
                    <a:p>
                      <a:r>
                        <a:rPr lang="zh-CN" altLang="en-US" sz="1200" dirty="0" smtClean="0"/>
                        <a:t>公有链</a:t>
                      </a:r>
                      <a:endParaRPr lang="zh-CN" altLang="en-US" sz="1200" dirty="0"/>
                    </a:p>
                  </a:txBody>
                  <a:tcPr/>
                </a:tc>
                <a:tc>
                  <a:txBody>
                    <a:bodyPr/>
                    <a:lstStyle/>
                    <a:p>
                      <a:r>
                        <a:rPr lang="zh-CN" altLang="en-US" sz="1200" dirty="0" smtClean="0"/>
                        <a:t>私有链</a:t>
                      </a:r>
                      <a:endParaRPr lang="zh-CN" altLang="en-US" sz="1200" dirty="0"/>
                    </a:p>
                  </a:txBody>
                  <a:tcPr/>
                </a:tc>
                <a:tc>
                  <a:txBody>
                    <a:bodyPr/>
                    <a:lstStyle/>
                    <a:p>
                      <a:r>
                        <a:rPr lang="zh-CN" altLang="en-US" sz="1200" dirty="0" smtClean="0"/>
                        <a:t>联盟链</a:t>
                      </a:r>
                      <a:endParaRPr lang="zh-CN" altLang="en-US" sz="1200" dirty="0"/>
                    </a:p>
                  </a:txBody>
                  <a:tcPr/>
                </a:tc>
              </a:tr>
              <a:tr h="582691">
                <a:tc>
                  <a:txBody>
                    <a:bodyPr/>
                    <a:lstStyle/>
                    <a:p>
                      <a:r>
                        <a:rPr lang="zh-CN" altLang="en-US" sz="1100" dirty="0" smtClean="0"/>
                        <a:t>网络加入控制</a:t>
                      </a:r>
                      <a:endParaRPr lang="zh-CN" altLang="en-US" sz="1100" dirty="0"/>
                    </a:p>
                  </a:txBody>
                  <a:tcPr/>
                </a:tc>
                <a:tc>
                  <a:txBody>
                    <a:bodyPr/>
                    <a:lstStyle/>
                    <a:p>
                      <a:r>
                        <a:rPr lang="zh-CN" altLang="en-US" sz="1100" dirty="0" smtClean="0"/>
                        <a:t>网络上所有节点</a:t>
                      </a:r>
                      <a:endParaRPr lang="en-US" altLang="zh-CN" sz="1100" dirty="0" smtClean="0"/>
                    </a:p>
                  </a:txBody>
                  <a:tcPr/>
                </a:tc>
                <a:tc>
                  <a:txBody>
                    <a:bodyPr/>
                    <a:lstStyle/>
                    <a:p>
                      <a:r>
                        <a:rPr lang="zh-CN" altLang="en-US" sz="1100" dirty="0" smtClean="0"/>
                        <a:t>私有网络内部</a:t>
                      </a:r>
                      <a:endParaRPr lang="zh-CN" altLang="en-US" sz="1100" dirty="0"/>
                    </a:p>
                  </a:txBody>
                  <a:tcPr/>
                </a:tc>
                <a:tc>
                  <a:txBody>
                    <a:bodyPr/>
                    <a:lstStyle/>
                    <a:p>
                      <a:r>
                        <a:rPr lang="zh-CN" altLang="en-US" sz="1100" kern="1200" dirty="0" smtClean="0">
                          <a:solidFill>
                            <a:schemeClr val="dk1"/>
                          </a:solidFill>
                          <a:latin typeface="+mn-lt"/>
                          <a:ea typeface="+mn-ea"/>
                          <a:cs typeface="+mn-cs"/>
                        </a:rPr>
                        <a:t>组织授权后方可加入联盟</a:t>
                      </a:r>
                    </a:p>
                  </a:txBody>
                  <a:tcPr/>
                </a:tc>
              </a:tr>
              <a:tr h="811605">
                <a:tc>
                  <a:txBody>
                    <a:bodyPr/>
                    <a:lstStyle/>
                    <a:p>
                      <a:r>
                        <a:rPr lang="zh-CN" altLang="en-US" sz="1100" dirty="0" smtClean="0"/>
                        <a:t>账本操作</a:t>
                      </a:r>
                      <a:endParaRPr lang="zh-CN" altLang="en-US" sz="1100" dirty="0"/>
                    </a:p>
                  </a:txBody>
                  <a:tcPr/>
                </a:tc>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dirty="0" smtClean="0"/>
                        <a:t>所有节点可读写并参与共识</a:t>
                      </a:r>
                    </a:p>
                  </a:txBody>
                  <a:tcPr/>
                </a:tc>
                <a:tc>
                  <a:txBody>
                    <a:bodyPr/>
                    <a:lstStyle/>
                    <a:p>
                      <a:r>
                        <a:rPr lang="zh-CN" altLang="en-US" sz="1100" dirty="0" smtClean="0"/>
                        <a:t>网络内的节点可读写参与共识</a:t>
                      </a:r>
                      <a:endParaRPr lang="zh-CN" altLang="en-US" sz="1100" dirty="0"/>
                    </a:p>
                  </a:txBody>
                  <a:tcPr/>
                </a:tc>
                <a:tc>
                  <a:txBody>
                    <a:bodyPr/>
                    <a:lstStyle/>
                    <a:p>
                      <a:r>
                        <a:rPr lang="zh-CN" altLang="en-US" sz="1100" dirty="0" smtClean="0"/>
                        <a:t>联盟内部根据组织角色控制账本具体读写、共识权限</a:t>
                      </a:r>
                      <a:endParaRPr lang="zh-CN" altLang="en-US" sz="1100" dirty="0"/>
                    </a:p>
                  </a:txBody>
                  <a:tcPr/>
                </a:tc>
              </a:tr>
              <a:tr h="582691">
                <a:tc>
                  <a:txBody>
                    <a:bodyPr/>
                    <a:lstStyle/>
                    <a:p>
                      <a:r>
                        <a:rPr lang="zh-CN" altLang="en-US" sz="1100" dirty="0" smtClean="0"/>
                        <a:t>共识算法</a:t>
                      </a:r>
                      <a:endParaRPr lang="zh-CN" altLang="en-US" sz="1100" dirty="0"/>
                    </a:p>
                  </a:txBody>
                  <a:tcPr/>
                </a:tc>
                <a:tc>
                  <a:txBody>
                    <a:bodyPr/>
                    <a:lstStyle/>
                    <a:p>
                      <a:r>
                        <a:rPr lang="en-US" altLang="zh-CN" sz="1100" dirty="0" smtClean="0"/>
                        <a:t>Proof of Work</a:t>
                      </a:r>
                    </a:p>
                  </a:txBody>
                  <a:tcPr/>
                </a:tc>
                <a:tc>
                  <a:txBody>
                    <a:bodyPr/>
                    <a:lstStyle/>
                    <a:p>
                      <a:r>
                        <a:rPr lang="en-US" altLang="zh-CN" sz="1100" dirty="0" smtClean="0"/>
                        <a:t>PBFT,</a:t>
                      </a:r>
                      <a:r>
                        <a:rPr lang="zh-CN" altLang="en-US" sz="1100" baseline="0" dirty="0" smtClean="0"/>
                        <a:t> </a:t>
                      </a:r>
                      <a:r>
                        <a:rPr lang="en-US" altLang="zh-CN" sz="1100" baseline="0" dirty="0" smtClean="0"/>
                        <a:t>POS</a:t>
                      </a:r>
                      <a:r>
                        <a:rPr lang="zh-CN" altLang="en-US" sz="1100" baseline="0" dirty="0" smtClean="0"/>
                        <a:t>，</a:t>
                      </a:r>
                      <a:r>
                        <a:rPr lang="en-US" altLang="zh-CN" sz="1100" baseline="0" dirty="0" smtClean="0"/>
                        <a:t>DPOS</a:t>
                      </a:r>
                      <a:endParaRPr lang="zh-CN" altLang="en-US" sz="1100" dirty="0"/>
                    </a:p>
                  </a:txBody>
                  <a:tcPr/>
                </a:tc>
                <a:tc>
                  <a:txBody>
                    <a:bodyPr/>
                    <a:lstStyle/>
                    <a:p>
                      <a:r>
                        <a:rPr lang="en-US" altLang="zh-CN" sz="1100" dirty="0" smtClean="0"/>
                        <a:t>PBFT</a:t>
                      </a:r>
                      <a:r>
                        <a:rPr lang="zh-CN" altLang="en-US" sz="1100" dirty="0" smtClean="0"/>
                        <a:t>，</a:t>
                      </a:r>
                      <a:r>
                        <a:rPr lang="en-US" altLang="zh-CN" sz="1100" dirty="0" smtClean="0"/>
                        <a:t>POS</a:t>
                      </a:r>
                      <a:r>
                        <a:rPr lang="zh-CN" altLang="en-US" sz="1100" dirty="0" smtClean="0"/>
                        <a:t>，</a:t>
                      </a:r>
                      <a:r>
                        <a:rPr lang="en-US" altLang="zh-CN" sz="1100" dirty="0" smtClean="0"/>
                        <a:t>DPOS</a:t>
                      </a:r>
                      <a:endParaRPr lang="zh-CN" altLang="en-US" sz="1100" b="1" dirty="0">
                        <a:solidFill>
                          <a:srgbClr val="C00000"/>
                        </a:solidFill>
                      </a:endParaRPr>
                    </a:p>
                  </a:txBody>
                  <a:tcPr/>
                </a:tc>
              </a:tr>
              <a:tr h="1040520">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dirty="0" smtClean="0"/>
                        <a:t>交易速度</a:t>
                      </a:r>
                    </a:p>
                  </a:txBody>
                  <a:tcPr/>
                </a:tc>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baseline="0" dirty="0" smtClean="0"/>
                        <a:t>出块：</a:t>
                      </a:r>
                      <a:r>
                        <a:rPr lang="en-US" altLang="zh-CN" sz="1100" baseline="0" dirty="0" smtClean="0"/>
                        <a:t>2-10</a:t>
                      </a:r>
                      <a:r>
                        <a:rPr lang="zh-CN" altLang="en-US" sz="1100" baseline="0" dirty="0" smtClean="0"/>
                        <a:t> </a:t>
                      </a:r>
                      <a:r>
                        <a:rPr lang="en-US" altLang="zh-CN" sz="1100" baseline="0" dirty="0" smtClean="0"/>
                        <a:t>min</a:t>
                      </a:r>
                      <a:endParaRPr lang="en-US" altLang="zh-CN" sz="1100" dirty="0" smtClean="0"/>
                    </a:p>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dirty="0" smtClean="0"/>
                        <a:t>交易：</a:t>
                      </a:r>
                      <a:r>
                        <a:rPr lang="en-US" altLang="zh-CN" sz="1100" dirty="0" smtClean="0"/>
                        <a:t>4-2</a:t>
                      </a:r>
                      <a:r>
                        <a:rPr lang="en-US" altLang="zh-CN" sz="1100" baseline="0" dirty="0" smtClean="0"/>
                        <a:t>0</a:t>
                      </a:r>
                      <a:r>
                        <a:rPr lang="zh-CN" altLang="en-US" sz="1100" baseline="0" dirty="0" smtClean="0"/>
                        <a:t> </a:t>
                      </a:r>
                      <a:r>
                        <a:rPr lang="en-US" altLang="zh-CN" sz="1100" baseline="0" dirty="0" err="1" smtClean="0"/>
                        <a:t>tps</a:t>
                      </a:r>
                      <a:endParaRPr lang="en-US" altLang="zh-CN" sz="1100" baseline="0" dirty="0" smtClean="0"/>
                    </a:p>
                  </a:txBody>
                  <a:tcPr/>
                </a:tc>
                <a:tc>
                  <a:txBody>
                    <a:bodyPr/>
                    <a:lstStyle/>
                    <a:p>
                      <a:r>
                        <a:rPr lang="zh-CN" altLang="en-US" sz="1100" dirty="0" smtClean="0"/>
                        <a:t>出块：可配置</a:t>
                      </a:r>
                      <a:endParaRPr lang="en-US" altLang="zh-CN" sz="1100" dirty="0" smtClean="0"/>
                    </a:p>
                    <a:p>
                      <a:r>
                        <a:rPr lang="zh-CN" altLang="en-US" sz="1100" dirty="0" smtClean="0"/>
                        <a:t>交易：</a:t>
                      </a:r>
                      <a:r>
                        <a:rPr lang="en-US" altLang="zh-CN" sz="1100" dirty="0" smtClean="0"/>
                        <a:t>500-2000</a:t>
                      </a:r>
                      <a:r>
                        <a:rPr lang="zh-CN" altLang="en-US" sz="1100" dirty="0" smtClean="0"/>
                        <a:t> </a:t>
                      </a:r>
                      <a:r>
                        <a:rPr lang="en-US" altLang="zh-CN" sz="1100" dirty="0" err="1" smtClean="0"/>
                        <a:t>tps</a:t>
                      </a:r>
                      <a:endParaRPr lang="zh-CN" altLang="en-US" sz="1100" dirty="0"/>
                    </a:p>
                  </a:txBody>
                  <a:tcPr/>
                </a:tc>
                <a:tc>
                  <a:txBody>
                    <a:bodyPr/>
                    <a:lstStyle/>
                    <a:p>
                      <a:r>
                        <a:rPr lang="zh-CN" altLang="en-US" sz="1100" dirty="0" smtClean="0"/>
                        <a:t>出块：可配置</a:t>
                      </a:r>
                      <a:endParaRPr lang="en-US" altLang="zh-CN" sz="1100" dirty="0" smtClean="0"/>
                    </a:p>
                    <a:p>
                      <a:r>
                        <a:rPr lang="zh-CN" altLang="en-US" sz="1100" dirty="0" smtClean="0"/>
                        <a:t>交易：</a:t>
                      </a:r>
                      <a:r>
                        <a:rPr lang="en-US" altLang="zh-CN" sz="1100" dirty="0" smtClean="0"/>
                        <a:t>500-2000</a:t>
                      </a:r>
                      <a:r>
                        <a:rPr lang="zh-CN" altLang="en-US" sz="1100" dirty="0" smtClean="0"/>
                        <a:t> </a:t>
                      </a:r>
                      <a:r>
                        <a:rPr lang="en-US" altLang="zh-CN" sz="1100" dirty="0" err="1" smtClean="0"/>
                        <a:t>tps</a:t>
                      </a:r>
                      <a:endParaRPr lang="zh-CN" altLang="en-US" sz="1100" dirty="0"/>
                    </a:p>
                  </a:txBody>
                  <a:tcPr/>
                </a:tc>
              </a:tr>
              <a:tr h="811605">
                <a:tc>
                  <a:txBody>
                    <a:bodyPr/>
                    <a:lstStyle/>
                    <a:p>
                      <a:r>
                        <a:rPr lang="zh-CN" altLang="en-US" sz="1100" dirty="0" smtClean="0"/>
                        <a:t>业务场景</a:t>
                      </a:r>
                      <a:endParaRPr lang="zh-CN" altLang="en-US" sz="1100" dirty="0"/>
                    </a:p>
                  </a:txBody>
                  <a:tcPr/>
                </a:tc>
                <a:tc>
                  <a:txBody>
                    <a:bodyPr/>
                    <a:lstStyle/>
                    <a:p>
                      <a:pPr marL="0" marR="0" indent="0" algn="l" defTabSz="1217447" rtl="0" eaLnBrk="1" fontAlgn="auto" latinLnBrk="0" hangingPunct="1">
                        <a:lnSpc>
                          <a:spcPct val="100000"/>
                        </a:lnSpc>
                        <a:spcBef>
                          <a:spcPts val="0"/>
                        </a:spcBef>
                        <a:spcAft>
                          <a:spcPts val="0"/>
                        </a:spcAft>
                        <a:buClrTx/>
                        <a:buSzTx/>
                        <a:buFontTx/>
                        <a:buNone/>
                        <a:tabLst/>
                        <a:defRPr/>
                      </a:pPr>
                      <a:r>
                        <a:rPr lang="zh-CN" altLang="en-US" sz="1100" dirty="0" smtClean="0"/>
                        <a:t>加密数字货币及数字资产</a:t>
                      </a:r>
                    </a:p>
                  </a:txBody>
                  <a:tcPr/>
                </a:tc>
                <a:tc>
                  <a:txBody>
                    <a:bodyPr/>
                    <a:lstStyle/>
                    <a:p>
                      <a:r>
                        <a:rPr lang="zh-CN" altLang="en-US" sz="1100" dirty="0" smtClean="0"/>
                        <a:t>企业内部业务对接或者</a:t>
                      </a:r>
                      <a:r>
                        <a:rPr lang="en-US" altLang="zh-CN" sz="1100" dirty="0" smtClean="0"/>
                        <a:t>POC</a:t>
                      </a:r>
                      <a:endParaRPr lang="zh-CN" altLang="en-US" sz="1100" dirty="0"/>
                    </a:p>
                  </a:txBody>
                  <a:tcPr/>
                </a:tc>
                <a:tc>
                  <a:txBody>
                    <a:bodyPr/>
                    <a:lstStyle/>
                    <a:p>
                      <a:r>
                        <a:rPr lang="zh-CN" altLang="en-US" sz="1100" dirty="0" smtClean="0"/>
                        <a:t>联盟组织上下游企业之间根据业务需求共同维护</a:t>
                      </a:r>
                      <a:endParaRPr lang="zh-CN" altLang="en-US" sz="1100" dirty="0"/>
                    </a:p>
                  </a:txBody>
                  <a:tcPr/>
                </a:tc>
              </a:tr>
            </a:tbl>
          </a:graphicData>
        </a:graphic>
      </p:graphicFrame>
      <p:sp>
        <p:nvSpPr>
          <p:cNvPr id="75" name="Rectangle 5"/>
          <p:cNvSpPr/>
          <p:nvPr/>
        </p:nvSpPr>
        <p:spPr>
          <a:xfrm>
            <a:off x="262878" y="913775"/>
            <a:ext cx="11694744" cy="646331"/>
          </a:xfrm>
          <a:prstGeom prst="rect">
            <a:avLst/>
          </a:prstGeom>
        </p:spPr>
        <p:txBody>
          <a:bodyPr wrap="square">
            <a:spAutoFit/>
          </a:bodyPr>
          <a:lstStyle/>
          <a:p>
            <a:r>
              <a:rPr lang="zh-CN" altLang="en-US" dirty="0"/>
              <a:t>联盟链是基于一定的准入机制，由几个相互信任的</a:t>
            </a:r>
            <a:r>
              <a:rPr lang="zh-CN" altLang="en-US" dirty="0" smtClean="0"/>
              <a:t>组织，通常是基于行业内具体的业务，共同</a:t>
            </a:r>
            <a:r>
              <a:rPr lang="zh-CN" altLang="en-US" dirty="0"/>
              <a:t>组建的区块链</a:t>
            </a:r>
            <a:r>
              <a:rPr lang="zh-CN" altLang="en-US" dirty="0" smtClean="0"/>
              <a:t>网络</a:t>
            </a:r>
            <a:r>
              <a:rPr lang="zh-CN" altLang="en-US" dirty="0"/>
              <a:t>。</a:t>
            </a:r>
            <a:r>
              <a:rPr lang="zh-CN" altLang="en-US" dirty="0" smtClean="0"/>
              <a:t>各</a:t>
            </a:r>
            <a:r>
              <a:rPr lang="zh-CN" altLang="en-US" dirty="0"/>
              <a:t>组织之间是强信任关系</a:t>
            </a:r>
            <a:r>
              <a:rPr lang="zh-CN" altLang="en-US" dirty="0" smtClean="0"/>
              <a:t>，并基于</a:t>
            </a:r>
            <a:r>
              <a:rPr lang="zh-CN" altLang="en-US" dirty="0"/>
              <a:t>一定的权限和角色限定共同维护账本。</a:t>
            </a:r>
          </a:p>
        </p:txBody>
      </p:sp>
    </p:spTree>
    <p:extLst>
      <p:ext uri="{BB962C8B-B14F-4D97-AF65-F5344CB8AC3E}">
        <p14:creationId xmlns:p14="http://schemas.microsoft.com/office/powerpoint/2010/main" val="1097906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63351" y="404664"/>
            <a:ext cx="1723549" cy="461665"/>
          </a:xfrm>
          <a:prstGeom prst="rect">
            <a:avLst/>
          </a:prstGeom>
          <a:solidFill>
            <a:srgbClr val="9D000C"/>
          </a:solidFill>
        </p:spPr>
        <p:txBody>
          <a:bodyPr wrap="none" rtlCol="0">
            <a:spAutoFit/>
          </a:bodyPr>
          <a:lstStyle/>
          <a:p>
            <a:r>
              <a:rPr lang="zh-CN" altLang="en-US" sz="2400" b="1" dirty="0">
                <a:solidFill>
                  <a:srgbClr val="FFFFFF"/>
                </a:solidFill>
                <a:latin typeface="微软雅黑"/>
                <a:ea typeface="微软雅黑"/>
                <a:cs typeface="微软雅黑"/>
              </a:rPr>
              <a:t>关于联盟</a:t>
            </a:r>
            <a:r>
              <a:rPr lang="zh-CN" altLang="en-US" sz="2400" b="1" dirty="0" smtClean="0">
                <a:solidFill>
                  <a:srgbClr val="FFFFFF"/>
                </a:solidFill>
                <a:latin typeface="微软雅黑"/>
                <a:ea typeface="微软雅黑"/>
                <a:cs typeface="微软雅黑"/>
              </a:rPr>
              <a:t>链</a:t>
            </a:r>
            <a:endParaRPr lang="en-US" altLang="zh-CN" sz="2400" b="1" dirty="0">
              <a:solidFill>
                <a:srgbClr val="FFFFFF"/>
              </a:solidFill>
              <a:latin typeface="微软雅黑"/>
              <a:ea typeface="微软雅黑"/>
              <a:cs typeface="微软雅黑"/>
            </a:endParaRPr>
          </a:p>
        </p:txBody>
      </p:sp>
      <p:sp>
        <p:nvSpPr>
          <p:cNvPr id="8" name="标题 1"/>
          <p:cNvSpPr txBox="1">
            <a:spLocks/>
          </p:cNvSpPr>
          <p:nvPr/>
        </p:nvSpPr>
        <p:spPr bwMode="auto">
          <a:xfrm>
            <a:off x="2423592" y="404664"/>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联盟链在中国的实践与进展</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9" name="TextBox 4"/>
          <p:cNvSpPr txBox="1"/>
          <p:nvPr/>
        </p:nvSpPr>
        <p:spPr>
          <a:xfrm>
            <a:off x="1035222" y="1844919"/>
            <a:ext cx="8991599" cy="3693319"/>
          </a:xfrm>
          <a:prstGeom prst="rect">
            <a:avLst/>
          </a:prstGeom>
          <a:noFill/>
        </p:spPr>
        <p:txBody>
          <a:bodyPr wrap="square" rtlCol="0">
            <a:spAutoFit/>
          </a:bodyPr>
          <a:lstStyle/>
          <a:p>
            <a:pPr marL="285750" indent="-285750">
              <a:buFont typeface="Arial" charset="0"/>
              <a:buChar char="•"/>
            </a:pPr>
            <a:r>
              <a:rPr kumimoji="1" lang="zh-CN" altLang="en-US" dirty="0">
                <a:latin typeface="Microsoft YaHei" charset="-122"/>
                <a:ea typeface="Microsoft YaHei" charset="-122"/>
                <a:cs typeface="Microsoft YaHei" charset="-122"/>
              </a:rPr>
              <a:t>国内某保交所联合国内多家保险企业，利用区块链技术，将保费、佣金、理赔分成等信息上链，实现自动化对账功能，解决保险行业目前手动对账成本高、效率低的痛点</a:t>
            </a:r>
            <a:endParaRPr kumimoji="1" lang="en-US" altLang="zh-CN" dirty="0">
              <a:latin typeface="Microsoft YaHei" charset="-122"/>
              <a:ea typeface="Microsoft YaHei" charset="-122"/>
              <a:cs typeface="Microsoft YaHei" charset="-122"/>
            </a:endParaRPr>
          </a:p>
          <a:p>
            <a:pPr marL="285750" indent="-285750">
              <a:buFont typeface="Arial" charset="0"/>
              <a:buChar char="•"/>
            </a:pPr>
            <a:endParaRPr lang="en-US" altLang="zh-CN" dirty="0"/>
          </a:p>
          <a:p>
            <a:pPr marL="285750" indent="-285750">
              <a:buFont typeface="Arial" charset="0"/>
              <a:buChar char="•"/>
            </a:pPr>
            <a:r>
              <a:rPr kumimoji="1" lang="zh-CN" altLang="en-US" dirty="0">
                <a:latin typeface="Microsoft YaHei" charset="-122"/>
                <a:ea typeface="Microsoft YaHei" charset="-122"/>
                <a:cs typeface="Microsoft YaHei" charset="-122"/>
              </a:rPr>
              <a:t>中信</a:t>
            </a:r>
            <a:r>
              <a:rPr kumimoji="1" lang="zh-CN" altLang="en-US" dirty="0" smtClean="0">
                <a:latin typeface="Microsoft YaHei" charset="-122"/>
                <a:ea typeface="Microsoft YaHei" charset="-122"/>
                <a:cs typeface="Microsoft YaHei" charset="-122"/>
              </a:rPr>
              <a:t>银行、民生银行，信用证</a:t>
            </a:r>
            <a:r>
              <a:rPr kumimoji="1" lang="zh-CN" altLang="en-US" dirty="0">
                <a:latin typeface="Microsoft YaHei" charset="-122"/>
                <a:ea typeface="Microsoft YaHei" charset="-122"/>
                <a:cs typeface="Microsoft YaHei" charset="-122"/>
              </a:rPr>
              <a:t>信息传输系统。将银行、买卖双方连接成一个网络，使得开证、通知、交单、承兑、付款的流程透明和可追踪</a:t>
            </a:r>
            <a:r>
              <a:rPr kumimoji="1" lang="zh-CN" altLang="en-US" dirty="0" smtClean="0">
                <a:latin typeface="Microsoft YaHei" charset="-122"/>
                <a:ea typeface="Microsoft YaHei" charset="-122"/>
                <a:cs typeface="Microsoft YaHei" charset="-122"/>
              </a:rPr>
              <a:t>。</a:t>
            </a:r>
            <a:endParaRPr kumimoji="1" lang="en-US" altLang="zh-CN" dirty="0" smtClean="0">
              <a:latin typeface="Microsoft YaHei" charset="-122"/>
              <a:ea typeface="Microsoft YaHei" charset="-122"/>
              <a:cs typeface="Microsoft YaHei" charset="-122"/>
            </a:endParaRPr>
          </a:p>
          <a:p>
            <a:pPr marL="285750" indent="-285750">
              <a:buFont typeface="Arial" charset="0"/>
              <a:buChar char="•"/>
            </a:pPr>
            <a:endParaRPr lang="zh-CN" altLang="zh-CN" dirty="0">
              <a:latin typeface="微软雅黑" panose="020B0503020204020204" pitchFamily="34" charset="-122"/>
              <a:ea typeface="微软雅黑" panose="020B0503020204020204" pitchFamily="34" charset="-122"/>
            </a:endParaRPr>
          </a:p>
          <a:p>
            <a:pPr marL="285750" indent="-285750">
              <a:buFont typeface="Arial" charset="0"/>
              <a:buChar char="•"/>
            </a:pPr>
            <a:r>
              <a:rPr lang="zh-CN" altLang="en-US" dirty="0">
                <a:latin typeface="微软雅黑" panose="020B0503020204020204" pitchFamily="34" charset="-122"/>
                <a:ea typeface="微软雅黑" panose="020B0503020204020204" pitchFamily="34" charset="-122"/>
              </a:rPr>
              <a:t>跨境直联支付项目。招行有七家海外分行，原来跨境直连支付只能通过总行以点去做清算。该项目已在香港分行和海外分行已经试用，分行间可以实现资金相互划拨。</a:t>
            </a:r>
            <a:endParaRPr lang="zh-CN" altLang="zh-CN" dirty="0">
              <a:latin typeface="微软雅黑" panose="020B0503020204020204" pitchFamily="34" charset="-122"/>
              <a:ea typeface="微软雅黑" panose="020B0503020204020204" pitchFamily="34" charset="-122"/>
            </a:endParaRPr>
          </a:p>
          <a:p>
            <a:pPr marL="285750" indent="-285750">
              <a:buFont typeface="Arial" charset="0"/>
              <a:buChar char="•"/>
            </a:pPr>
            <a:r>
              <a:rPr lang="en-US" altLang="zh-CN" dirty="0" smtClean="0"/>
              <a:t/>
            </a:r>
            <a:br>
              <a:rPr lang="en-US" altLang="zh-CN" dirty="0" smtClean="0"/>
            </a:br>
            <a:endParaRPr kumimoji="1" lang="en-US" altLang="zh-CN" dirty="0">
              <a:latin typeface="Microsoft YaHei" charset="-122"/>
              <a:ea typeface="Microsoft YaHei" charset="-122"/>
              <a:cs typeface="Microsoft YaHei" charset="-122"/>
            </a:endParaRPr>
          </a:p>
          <a:p>
            <a:pPr marL="285750" indent="-285750">
              <a:buFont typeface="Arial" charset="0"/>
              <a:buChar char="•"/>
            </a:pPr>
            <a:r>
              <a:rPr kumimoji="1" lang="zh-CN" altLang="en-US" dirty="0">
                <a:latin typeface="Microsoft YaHei" charset="-122"/>
                <a:ea typeface="Microsoft YaHei" charset="-122"/>
                <a:cs typeface="Microsoft YaHei" charset="-122"/>
              </a:rPr>
              <a:t>阿尔山金融科技联合中国银行、招商银行等推进的银行客户信息共享系统，推进银行间数据共享和金融科技创新。结合生物识别平台，验证客户身份，为建立统一个人及企业数字身份奠定基础 </a:t>
            </a:r>
          </a:p>
        </p:txBody>
      </p:sp>
    </p:spTree>
    <p:extLst>
      <p:ext uri="{BB962C8B-B14F-4D97-AF65-F5344CB8AC3E}">
        <p14:creationId xmlns:p14="http://schemas.microsoft.com/office/powerpoint/2010/main" val="561569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3351" y="404664"/>
            <a:ext cx="1723549" cy="461665"/>
          </a:xfrm>
          <a:prstGeom prst="rect">
            <a:avLst/>
          </a:prstGeom>
          <a:solidFill>
            <a:srgbClr val="9D000C"/>
          </a:solidFill>
        </p:spPr>
        <p:txBody>
          <a:bodyPr wrap="none" rtlCol="0">
            <a:spAutoFit/>
          </a:bodyPr>
          <a:lstStyle/>
          <a:p>
            <a:r>
              <a:rPr lang="zh-CN" altLang="en-US" sz="2400" b="1" dirty="0" smtClean="0">
                <a:solidFill>
                  <a:srgbClr val="FFFFFF"/>
                </a:solidFill>
                <a:latin typeface="微软雅黑"/>
                <a:ea typeface="微软雅黑"/>
                <a:cs typeface="微软雅黑"/>
              </a:rPr>
              <a:t>关于</a:t>
            </a:r>
            <a:r>
              <a:rPr lang="zh-CN" altLang="en-US" sz="2400" b="1" dirty="0">
                <a:solidFill>
                  <a:srgbClr val="FFFFFF"/>
                </a:solidFill>
                <a:latin typeface="微软雅黑"/>
                <a:ea typeface="微软雅黑"/>
                <a:cs typeface="微软雅黑"/>
              </a:rPr>
              <a:t>联盟</a:t>
            </a:r>
            <a:r>
              <a:rPr lang="zh-CN" altLang="en-US" sz="2400" b="1" dirty="0" smtClean="0">
                <a:solidFill>
                  <a:srgbClr val="FFFFFF"/>
                </a:solidFill>
                <a:latin typeface="微软雅黑"/>
                <a:ea typeface="微软雅黑"/>
                <a:cs typeface="微软雅黑"/>
              </a:rPr>
              <a:t>链</a:t>
            </a:r>
            <a:endParaRPr lang="en-US" altLang="zh-CN" sz="2400" b="1" dirty="0">
              <a:solidFill>
                <a:srgbClr val="FFFFFF"/>
              </a:solidFill>
              <a:latin typeface="微软雅黑"/>
              <a:ea typeface="微软雅黑"/>
              <a:cs typeface="微软雅黑"/>
            </a:endParaRPr>
          </a:p>
        </p:txBody>
      </p:sp>
      <p:sp>
        <p:nvSpPr>
          <p:cNvPr id="6" name="标题 1"/>
          <p:cNvSpPr txBox="1">
            <a:spLocks/>
          </p:cNvSpPr>
          <p:nvPr/>
        </p:nvSpPr>
        <p:spPr bwMode="auto">
          <a:xfrm>
            <a:off x="2135560" y="404664"/>
            <a:ext cx="6972436"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联盟链的面临的问题与机会</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10" name="Rectangle 1"/>
          <p:cNvSpPr/>
          <p:nvPr/>
        </p:nvSpPr>
        <p:spPr>
          <a:xfrm>
            <a:off x="1125124" y="3684538"/>
            <a:ext cx="10838276" cy="2031325"/>
          </a:xfrm>
          <a:prstGeom prst="rect">
            <a:avLst/>
          </a:prstGeom>
        </p:spPr>
        <p:txBody>
          <a:bodyPr wrap="square">
            <a:spAutoFit/>
          </a:bodyPr>
          <a:lstStyle/>
          <a:p>
            <a:pPr marL="285750" indent="-285750">
              <a:buFont typeface="Arial" charset="0"/>
              <a:buChar char="•"/>
            </a:pPr>
            <a:r>
              <a:rPr kumimoji="1" lang="zh-CN" altLang="en-US" dirty="0">
                <a:latin typeface="Microsoft YaHei" charset="-122"/>
                <a:ea typeface="Microsoft YaHei" charset="-122"/>
                <a:cs typeface="Microsoft YaHei" charset="-122"/>
              </a:rPr>
              <a:t>联盟链的业务应用场景可以推进行业内的业务创新</a:t>
            </a:r>
            <a:r>
              <a:rPr kumimoji="1" lang="en-US" altLang="zh-CN" dirty="0">
                <a:latin typeface="Microsoft YaHei" charset="-122"/>
                <a:ea typeface="Microsoft YaHei" charset="-122"/>
                <a:cs typeface="Microsoft YaHei" charset="-122"/>
              </a:rPr>
              <a:t/>
            </a:r>
            <a:br>
              <a:rPr kumimoji="1" lang="en-US" altLang="zh-CN" dirty="0">
                <a:latin typeface="Microsoft YaHei" charset="-122"/>
                <a:ea typeface="Microsoft YaHei" charset="-122"/>
                <a:cs typeface="Microsoft YaHei" charset="-122"/>
              </a:rPr>
            </a:br>
            <a:endParaRPr kumimoji="1" lang="en-US" altLang="zh-CN" dirty="0">
              <a:latin typeface="Microsoft YaHei" charset="-122"/>
              <a:ea typeface="Microsoft YaHei" charset="-122"/>
              <a:cs typeface="Microsoft YaHei" charset="-122"/>
            </a:endParaRPr>
          </a:p>
          <a:p>
            <a:pPr marL="285750" indent="-285750">
              <a:buFont typeface="Arial" charset="0"/>
              <a:buChar char="•"/>
            </a:pPr>
            <a:r>
              <a:rPr kumimoji="1" lang="zh-CN" altLang="en-US" dirty="0">
                <a:latin typeface="Microsoft YaHei" charset="-122"/>
                <a:ea typeface="Microsoft YaHei" charset="-122"/>
                <a:cs typeface="Microsoft YaHei" charset="-122"/>
              </a:rPr>
              <a:t>联盟链的各组织是在同一个目标下互补合作共赢，更有利于实现数据共享和技术应用创新</a:t>
            </a:r>
            <a:r>
              <a:rPr kumimoji="1" lang="en-US" altLang="zh-CN" dirty="0">
                <a:latin typeface="Microsoft YaHei" charset="-122"/>
                <a:ea typeface="Microsoft YaHei" charset="-122"/>
                <a:cs typeface="Microsoft YaHei" charset="-122"/>
              </a:rPr>
              <a:t/>
            </a:r>
            <a:br>
              <a:rPr kumimoji="1" lang="en-US" altLang="zh-CN" dirty="0">
                <a:latin typeface="Microsoft YaHei" charset="-122"/>
                <a:ea typeface="Microsoft YaHei" charset="-122"/>
                <a:cs typeface="Microsoft YaHei" charset="-122"/>
              </a:rPr>
            </a:br>
            <a:endParaRPr kumimoji="1" lang="en-US" altLang="zh-CN" dirty="0">
              <a:latin typeface="Microsoft YaHei" charset="-122"/>
              <a:ea typeface="Microsoft YaHei" charset="-122"/>
              <a:cs typeface="Microsoft YaHei" charset="-122"/>
            </a:endParaRPr>
          </a:p>
          <a:p>
            <a:pPr marL="285750" indent="-285750">
              <a:buFont typeface="Arial" charset="0"/>
              <a:buChar char="•"/>
            </a:pPr>
            <a:r>
              <a:rPr kumimoji="1" lang="zh-CN" altLang="en-US" dirty="0">
                <a:latin typeface="Microsoft YaHei" charset="-122"/>
                <a:ea typeface="Microsoft YaHei" charset="-122"/>
                <a:cs typeface="Microsoft YaHei" charset="-122"/>
              </a:rPr>
              <a:t>联盟链各组织间基于对联盟准则的统一共识加入网络，治理方式更有规矩可循，有利于政府监管</a:t>
            </a:r>
            <a:r>
              <a:rPr kumimoji="1" lang="en-US" altLang="zh-CN" dirty="0">
                <a:latin typeface="Microsoft YaHei" charset="-122"/>
                <a:ea typeface="Microsoft YaHei" charset="-122"/>
                <a:cs typeface="Microsoft YaHei" charset="-122"/>
              </a:rPr>
              <a:t/>
            </a:r>
            <a:br>
              <a:rPr kumimoji="1" lang="en-US" altLang="zh-CN" dirty="0">
                <a:latin typeface="Microsoft YaHei" charset="-122"/>
                <a:ea typeface="Microsoft YaHei" charset="-122"/>
                <a:cs typeface="Microsoft YaHei" charset="-122"/>
              </a:rPr>
            </a:br>
            <a:endParaRPr kumimoji="1" lang="en-US" altLang="zh-CN" dirty="0">
              <a:latin typeface="Microsoft YaHei" charset="-122"/>
              <a:ea typeface="Microsoft YaHei" charset="-122"/>
              <a:cs typeface="Microsoft YaHei" charset="-122"/>
            </a:endParaRPr>
          </a:p>
          <a:p>
            <a:pPr marL="285750" indent="-285750">
              <a:buFont typeface="Arial" charset="0"/>
              <a:buChar char="•"/>
            </a:pPr>
            <a:r>
              <a:rPr kumimoji="1" lang="zh-CN" altLang="en-US" dirty="0">
                <a:latin typeface="Microsoft YaHei" charset="-122"/>
                <a:ea typeface="Microsoft YaHei" charset="-122"/>
                <a:cs typeface="Microsoft YaHei" charset="-122"/>
              </a:rPr>
              <a:t>联盟链在技术实施上更容易形成统一标准，包括部署结构、硬件配置等</a:t>
            </a:r>
            <a:endParaRPr kumimoji="1" lang="en-US" altLang="zh-CN" dirty="0">
              <a:latin typeface="Microsoft YaHei" charset="-122"/>
              <a:ea typeface="Microsoft YaHei" charset="-122"/>
              <a:cs typeface="Microsoft YaHei" charset="-122"/>
            </a:endParaRPr>
          </a:p>
        </p:txBody>
      </p:sp>
      <p:sp>
        <p:nvSpPr>
          <p:cNvPr id="11" name="Rectangle 4"/>
          <p:cNvSpPr/>
          <p:nvPr/>
        </p:nvSpPr>
        <p:spPr>
          <a:xfrm>
            <a:off x="1125124" y="1674167"/>
            <a:ext cx="9428575" cy="923330"/>
          </a:xfrm>
          <a:prstGeom prst="rect">
            <a:avLst/>
          </a:prstGeom>
        </p:spPr>
        <p:txBody>
          <a:bodyPr wrap="square">
            <a:spAutoFit/>
          </a:bodyPr>
          <a:lstStyle/>
          <a:p>
            <a:pPr marL="285750" indent="-285750">
              <a:buFont typeface="Arial" charset="0"/>
              <a:buChar char="•"/>
            </a:pPr>
            <a:r>
              <a:rPr kumimoji="1" lang="zh-CN" altLang="en-US" dirty="0">
                <a:latin typeface="Microsoft YaHei" charset="-122"/>
                <a:ea typeface="Microsoft YaHei" charset="-122"/>
                <a:cs typeface="Microsoft YaHei" charset="-122"/>
              </a:rPr>
              <a:t>联盟链各成员组织之间存在潜在的联合欺诈性</a:t>
            </a:r>
            <a:r>
              <a:rPr kumimoji="1" lang="en-US" altLang="zh-CN" dirty="0">
                <a:latin typeface="Microsoft YaHei" charset="-122"/>
                <a:ea typeface="Microsoft YaHei" charset="-122"/>
                <a:cs typeface="Microsoft YaHei" charset="-122"/>
              </a:rPr>
              <a:t/>
            </a:r>
            <a:br>
              <a:rPr kumimoji="1" lang="en-US" altLang="zh-CN" dirty="0">
                <a:latin typeface="Microsoft YaHei" charset="-122"/>
                <a:ea typeface="Microsoft YaHei" charset="-122"/>
                <a:cs typeface="Microsoft YaHei" charset="-122"/>
              </a:rPr>
            </a:br>
            <a:endParaRPr kumimoji="1" lang="en-US" altLang="zh-CN" dirty="0">
              <a:latin typeface="Microsoft YaHei" charset="-122"/>
              <a:ea typeface="Microsoft YaHei" charset="-122"/>
              <a:cs typeface="Microsoft YaHei" charset="-122"/>
            </a:endParaRPr>
          </a:p>
          <a:p>
            <a:pPr marL="285750" indent="-285750">
              <a:buFont typeface="Arial" charset="0"/>
              <a:buChar char="•"/>
            </a:pPr>
            <a:r>
              <a:rPr kumimoji="1" lang="zh-CN" altLang="en-US" dirty="0">
                <a:latin typeface="Microsoft YaHei" charset="-122"/>
                <a:ea typeface="Microsoft YaHei" charset="-122"/>
                <a:cs typeface="Microsoft YaHei" charset="-122"/>
              </a:rPr>
              <a:t>联盟各节点之间使用受益和维护投入的不对称性，利益均衡问题</a:t>
            </a:r>
          </a:p>
        </p:txBody>
      </p:sp>
      <p:sp>
        <p:nvSpPr>
          <p:cNvPr id="12" name="标题 1"/>
          <p:cNvSpPr txBox="1">
            <a:spLocks/>
          </p:cNvSpPr>
          <p:nvPr/>
        </p:nvSpPr>
        <p:spPr bwMode="auto">
          <a:xfrm>
            <a:off x="263351" y="1219000"/>
            <a:ext cx="1019349"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smtClean="0">
                <a:solidFill>
                  <a:srgbClr val="393A3B"/>
                </a:solidFill>
                <a:latin typeface="微软雅黑" panose="020B0503020204020204" pitchFamily="34" charset="-122"/>
                <a:ea typeface="微软雅黑" panose="020B0503020204020204" pitchFamily="34" charset="-122"/>
              </a:rPr>
              <a:t>问题</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
        <p:nvSpPr>
          <p:cNvPr id="13" name="标题 1"/>
          <p:cNvSpPr txBox="1">
            <a:spLocks/>
          </p:cNvSpPr>
          <p:nvPr/>
        </p:nvSpPr>
        <p:spPr bwMode="auto">
          <a:xfrm>
            <a:off x="263351" y="3084610"/>
            <a:ext cx="1019349" cy="5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smtClean="0">
                <a:solidFill>
                  <a:srgbClr val="393A3B"/>
                </a:solidFill>
                <a:latin typeface="微软雅黑" panose="020B0503020204020204" pitchFamily="34" charset="-122"/>
                <a:ea typeface="微软雅黑" panose="020B0503020204020204" pitchFamily="34" charset="-122"/>
              </a:rPr>
              <a:t>机会</a:t>
            </a:r>
            <a:endParaRPr lang="en-US" altLang="zh-CN" sz="2400" b="1" dirty="0" smtClean="0">
              <a:solidFill>
                <a:srgbClr val="393A3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2004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407" y="4012505"/>
            <a:ext cx="4366249" cy="1979579"/>
          </a:xfrm>
          <a:prstGeom prst="rect">
            <a:avLst/>
          </a:prstGeom>
        </p:spPr>
      </p:pic>
      <p:grpSp>
        <p:nvGrpSpPr>
          <p:cNvPr id="7" name="组合 6"/>
          <p:cNvGrpSpPr/>
          <p:nvPr/>
        </p:nvGrpSpPr>
        <p:grpSpPr>
          <a:xfrm>
            <a:off x="1368557" y="1484784"/>
            <a:ext cx="6263244" cy="719932"/>
            <a:chOff x="1769207" y="1705231"/>
            <a:chExt cx="6263244" cy="719932"/>
          </a:xfrm>
        </p:grpSpPr>
        <p:sp>
          <p:nvSpPr>
            <p:cNvPr id="3" name="矩形 2"/>
            <p:cNvSpPr/>
            <p:nvPr/>
          </p:nvSpPr>
          <p:spPr bwMode="auto">
            <a:xfrm>
              <a:off x="1847364" y="1705231"/>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sp>
          <p:nvSpPr>
            <p:cNvPr id="5" name="矩形 4"/>
            <p:cNvSpPr/>
            <p:nvPr/>
          </p:nvSpPr>
          <p:spPr>
            <a:xfrm>
              <a:off x="1769207" y="1748978"/>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rPr>
                <a:t>1</a:t>
              </a:r>
              <a:endParaRPr lang="zh-CN" altLang="en-US" sz="3600" dirty="0">
                <a:ln w="18415" cmpd="sng">
                  <a:solidFill>
                    <a:srgbClr val="C00000"/>
                  </a:solidFill>
                  <a:prstDash val="solid"/>
                </a:ln>
                <a:solidFill>
                  <a:schemeClr val="bg1"/>
                </a:solidFill>
                <a:effectLst>
                  <a:outerShdw blurRad="63500" dir="3600000" algn="tl" rotWithShape="0">
                    <a:srgbClr val="000000">
                      <a:alpha val="70000"/>
                    </a:srgbClr>
                  </a:outerShdw>
                </a:effectLst>
                <a:latin typeface="Arial Black" pitchFamily="34" charset="0"/>
              </a:endParaRPr>
            </a:p>
          </p:txBody>
        </p:sp>
        <p:sp>
          <p:nvSpPr>
            <p:cNvPr id="6" name="TextBox 5"/>
            <p:cNvSpPr txBox="1"/>
            <p:nvPr/>
          </p:nvSpPr>
          <p:spPr>
            <a:xfrm>
              <a:off x="3734480" y="1808747"/>
              <a:ext cx="4297971"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第一部分   </a:t>
              </a:r>
              <a:r>
                <a:rPr lang="zh-CN" altLang="en-US" sz="2400" b="1" dirty="0" smtClean="0">
                  <a:latin typeface="微软雅黑" pitchFamily="34" charset="-122"/>
                  <a:ea typeface="微软雅黑" pitchFamily="34" charset="-122"/>
                </a:rPr>
                <a:t>区块链</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联盟链技术</a:t>
              </a:r>
              <a:endParaRPr lang="zh-CN" altLang="en-US" sz="2400" b="1" dirty="0">
                <a:latin typeface="微软雅黑" pitchFamily="34" charset="-122"/>
                <a:ea typeface="微软雅黑" pitchFamily="34" charset="-122"/>
              </a:endParaRPr>
            </a:p>
          </p:txBody>
        </p:sp>
      </p:grpSp>
      <p:grpSp>
        <p:nvGrpSpPr>
          <p:cNvPr id="2" name="组合 1"/>
          <p:cNvGrpSpPr/>
          <p:nvPr/>
        </p:nvGrpSpPr>
        <p:grpSpPr>
          <a:xfrm>
            <a:off x="1368559" y="2564904"/>
            <a:ext cx="6425154" cy="719932"/>
            <a:chOff x="1769207" y="2633015"/>
            <a:chExt cx="6425154" cy="719932"/>
          </a:xfrm>
        </p:grpSpPr>
        <p:sp>
          <p:nvSpPr>
            <p:cNvPr id="11" name="矩形 10"/>
            <p:cNvSpPr/>
            <p:nvPr/>
          </p:nvSpPr>
          <p:spPr>
            <a:xfrm>
              <a:off x="1769207" y="2670820"/>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rgbClr val="9D000C"/>
                  </a:solidFill>
                  <a:effectLst>
                    <a:outerShdw blurRad="63500" dir="3600000" algn="tl" rotWithShape="0">
                      <a:srgbClr val="000000">
                        <a:alpha val="70000"/>
                      </a:srgbClr>
                    </a:outerShdw>
                  </a:effectLst>
                  <a:latin typeface="Arial Black" pitchFamily="34" charset="0"/>
                </a:rPr>
                <a:t>2</a:t>
              </a:r>
              <a:endParaRPr lang="zh-CN" altLang="en-US" sz="3600" dirty="0">
                <a:ln w="18415" cmpd="sng">
                  <a:solidFill>
                    <a:srgbClr val="C00000"/>
                  </a:solidFill>
                  <a:prstDash val="solid"/>
                </a:ln>
                <a:solidFill>
                  <a:srgbClr val="9D000C"/>
                </a:solidFill>
                <a:effectLst>
                  <a:outerShdw blurRad="63500" dir="3600000" algn="tl" rotWithShape="0">
                    <a:srgbClr val="000000">
                      <a:alpha val="70000"/>
                    </a:srgbClr>
                  </a:outerShdw>
                </a:effectLst>
                <a:latin typeface="Arial Black" pitchFamily="34" charset="0"/>
              </a:endParaRPr>
            </a:p>
          </p:txBody>
        </p:sp>
        <p:sp>
          <p:nvSpPr>
            <p:cNvPr id="12" name="TextBox 11"/>
            <p:cNvSpPr txBox="1"/>
            <p:nvPr/>
          </p:nvSpPr>
          <p:spPr>
            <a:xfrm>
              <a:off x="3734486" y="2730589"/>
              <a:ext cx="4459875" cy="461665"/>
            </a:xfrm>
            <a:prstGeom prst="rect">
              <a:avLst/>
            </a:prstGeom>
            <a:noFill/>
          </p:spPr>
          <p:txBody>
            <a:bodyPr wrap="none" rtlCol="0">
              <a:spAutoFit/>
            </a:bodyPr>
            <a:lstStyle/>
            <a:p>
              <a:r>
                <a:rPr lang="zh-CN" altLang="en-US" sz="2400" b="1" dirty="0">
                  <a:solidFill>
                    <a:srgbClr val="9D000C"/>
                  </a:solidFill>
                  <a:latin typeface="微软雅黑" pitchFamily="34" charset="-122"/>
                  <a:ea typeface="微软雅黑" pitchFamily="34" charset="-122"/>
                </a:rPr>
                <a:t>第二</a:t>
              </a:r>
              <a:r>
                <a:rPr lang="zh-CN" altLang="en-US" sz="2400" b="1" dirty="0" smtClean="0">
                  <a:solidFill>
                    <a:srgbClr val="9D000C"/>
                  </a:solidFill>
                  <a:latin typeface="微软雅黑" pitchFamily="34" charset="-122"/>
                  <a:ea typeface="微软雅黑" pitchFamily="34" charset="-122"/>
                </a:rPr>
                <a:t>部分   阿尔山金融科技公司</a:t>
              </a:r>
              <a:endParaRPr lang="zh-CN" altLang="en-US" sz="2400" b="1" dirty="0">
                <a:solidFill>
                  <a:srgbClr val="9D000C"/>
                </a:solidFill>
                <a:latin typeface="微软雅黑" pitchFamily="34" charset="-122"/>
                <a:ea typeface="微软雅黑" pitchFamily="34" charset="-122"/>
              </a:endParaRPr>
            </a:p>
          </p:txBody>
        </p:sp>
        <p:sp>
          <p:nvSpPr>
            <p:cNvPr id="18" name="矩形 17"/>
            <p:cNvSpPr/>
            <p:nvPr/>
          </p:nvSpPr>
          <p:spPr bwMode="auto">
            <a:xfrm>
              <a:off x="1866543" y="2633015"/>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grpSp>
        <p:nvGrpSpPr>
          <p:cNvPr id="4" name="组合 3"/>
          <p:cNvGrpSpPr/>
          <p:nvPr/>
        </p:nvGrpSpPr>
        <p:grpSpPr>
          <a:xfrm>
            <a:off x="1368559" y="3645024"/>
            <a:ext cx="5809598" cy="719932"/>
            <a:chOff x="1769207" y="3587186"/>
            <a:chExt cx="5809599" cy="719932"/>
          </a:xfrm>
        </p:grpSpPr>
        <p:sp>
          <p:nvSpPr>
            <p:cNvPr id="13" name="矩形 12"/>
            <p:cNvSpPr/>
            <p:nvPr/>
          </p:nvSpPr>
          <p:spPr>
            <a:xfrm>
              <a:off x="1769207" y="3634135"/>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rPr>
                <a:t>3</a:t>
              </a:r>
              <a:endParaRPr lang="zh-CN" altLang="en-US"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endParaRPr>
            </a:p>
          </p:txBody>
        </p:sp>
        <p:sp>
          <p:nvSpPr>
            <p:cNvPr id="14" name="TextBox 13"/>
            <p:cNvSpPr txBox="1"/>
            <p:nvPr/>
          </p:nvSpPr>
          <p:spPr>
            <a:xfrm>
              <a:off x="3734483" y="3684759"/>
              <a:ext cx="3844323" cy="461665"/>
            </a:xfrm>
            <a:prstGeom prst="rect">
              <a:avLst/>
            </a:prstGeom>
            <a:noFill/>
          </p:spPr>
          <p:txBody>
            <a:bodyPr wrap="none" rtlCol="0">
              <a:spAutoFit/>
            </a:bodyPr>
            <a:lstStyle/>
            <a:p>
              <a:r>
                <a:rPr lang="zh-CN" altLang="en-US" sz="2400" b="1" dirty="0">
                  <a:solidFill>
                    <a:srgbClr val="393A3B"/>
                  </a:solidFill>
                  <a:latin typeface="微软雅黑" pitchFamily="34" charset="-122"/>
                  <a:ea typeface="微软雅黑" pitchFamily="34" charset="-122"/>
                </a:rPr>
                <a:t>第三部分   </a:t>
              </a:r>
              <a:r>
                <a:rPr lang="zh-CN" altLang="en-US" sz="2400" b="1" dirty="0" smtClean="0">
                  <a:solidFill>
                    <a:srgbClr val="393A3B"/>
                  </a:solidFill>
                  <a:latin typeface="微软雅黑" pitchFamily="34" charset="-122"/>
                  <a:ea typeface="微软雅黑" pitchFamily="34" charset="-122"/>
                </a:rPr>
                <a:t>区块链应用项目</a:t>
              </a:r>
              <a:endParaRPr lang="zh-CN" altLang="en-US" sz="2400" b="1" dirty="0">
                <a:solidFill>
                  <a:srgbClr val="393A3B"/>
                </a:solidFill>
                <a:latin typeface="微软雅黑" pitchFamily="34" charset="-122"/>
                <a:ea typeface="微软雅黑" pitchFamily="34" charset="-122"/>
              </a:endParaRPr>
            </a:p>
          </p:txBody>
        </p:sp>
        <p:sp>
          <p:nvSpPr>
            <p:cNvPr id="15" name="矩形 14"/>
            <p:cNvSpPr/>
            <p:nvPr/>
          </p:nvSpPr>
          <p:spPr bwMode="auto">
            <a:xfrm>
              <a:off x="1866543" y="3587186"/>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sp>
        <p:nvSpPr>
          <p:cNvPr id="24" name="文本框 5"/>
          <p:cNvSpPr txBox="1"/>
          <p:nvPr/>
        </p:nvSpPr>
        <p:spPr>
          <a:xfrm>
            <a:off x="191344" y="188641"/>
            <a:ext cx="1152128" cy="461665"/>
          </a:xfrm>
          <a:prstGeom prst="rect">
            <a:avLst/>
          </a:prstGeom>
          <a:solidFill>
            <a:srgbClr val="9D000C"/>
          </a:solidFill>
        </p:spPr>
        <p:txBody>
          <a:bodyPr wrap="square" rtlCol="0">
            <a:spAutoFit/>
          </a:bodyPr>
          <a:lstStyle/>
          <a:p>
            <a:pPr algn="ctr"/>
            <a:r>
              <a:rPr lang="zh-CN" altLang="en-US" sz="2400" b="1" dirty="0" smtClean="0">
                <a:solidFill>
                  <a:srgbClr val="FFFFFF"/>
                </a:solidFill>
                <a:latin typeface="微软雅黑"/>
                <a:ea typeface="微软雅黑"/>
                <a:cs typeface="微软雅黑"/>
              </a:rPr>
              <a:t>目 录</a:t>
            </a:r>
            <a:endParaRPr lang="en-US" altLang="zh-CN" sz="2400" b="1" dirty="0" smtClean="0">
              <a:solidFill>
                <a:srgbClr val="FFFFFF"/>
              </a:solidFill>
              <a:latin typeface="微软雅黑"/>
              <a:ea typeface="微软雅黑"/>
              <a:cs typeface="微软雅黑"/>
            </a:endParaRPr>
          </a:p>
        </p:txBody>
      </p:sp>
      <p:sp>
        <p:nvSpPr>
          <p:cNvPr id="16" name="幻灯片编号占位符 1"/>
          <p:cNvSpPr txBox="1">
            <a:spLocks/>
          </p:cNvSpPr>
          <p:nvPr/>
        </p:nvSpPr>
        <p:spPr>
          <a:xfrm>
            <a:off x="9227864" y="6520259"/>
            <a:ext cx="28448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EC5DC288-320C-49C8-8BFA-3A4F704E7D3B}" type="slidenum">
              <a:rPr lang="zh-CN" altLang="en-US" smtClean="0"/>
              <a:pPr>
                <a:defRPr/>
              </a:pPr>
              <a:t>9</a:t>
            </a:fld>
            <a:endParaRPr lang="zh-CN" altLang="en-US" dirty="0"/>
          </a:p>
        </p:txBody>
      </p:sp>
      <p:grpSp>
        <p:nvGrpSpPr>
          <p:cNvPr id="17" name="组合 3"/>
          <p:cNvGrpSpPr/>
          <p:nvPr/>
        </p:nvGrpSpPr>
        <p:grpSpPr>
          <a:xfrm>
            <a:off x="1343472" y="4707897"/>
            <a:ext cx="4886268" cy="719932"/>
            <a:chOff x="1769207" y="3587186"/>
            <a:chExt cx="4886268" cy="719932"/>
          </a:xfrm>
        </p:grpSpPr>
        <p:sp>
          <p:nvSpPr>
            <p:cNvPr id="19" name="矩形 18"/>
            <p:cNvSpPr/>
            <p:nvPr/>
          </p:nvSpPr>
          <p:spPr>
            <a:xfrm>
              <a:off x="1769207" y="3634135"/>
              <a:ext cx="1699013" cy="646331"/>
            </a:xfrm>
            <a:prstGeom prst="rect">
              <a:avLst/>
            </a:prstGeom>
            <a:noFill/>
          </p:spPr>
          <p:txBody>
            <a:bodyPr wrap="square" lIns="91440" tIns="45720" rIns="91440" bIns="45720">
              <a:spAutoFit/>
            </a:bodyPr>
            <a:lstStyle/>
            <a:p>
              <a:pPr algn="ctr"/>
              <a:r>
                <a:rPr lang="en-US" altLang="zh-CN"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rPr>
                <a:t>4</a:t>
              </a:r>
              <a:endParaRPr lang="zh-CN" altLang="en-US" sz="3600" dirty="0">
                <a:ln w="18415" cmpd="sng">
                  <a:solidFill>
                    <a:srgbClr val="C00000"/>
                  </a:solidFill>
                  <a:prstDash val="solid"/>
                </a:ln>
                <a:solidFill>
                  <a:srgbClr val="FFFFFF"/>
                </a:solidFill>
                <a:effectLst>
                  <a:outerShdw blurRad="63500" dir="3600000" algn="tl" rotWithShape="0">
                    <a:srgbClr val="000000">
                      <a:alpha val="70000"/>
                    </a:srgbClr>
                  </a:outerShdw>
                </a:effectLst>
                <a:latin typeface="Arial Black" pitchFamily="34" charset="0"/>
              </a:endParaRPr>
            </a:p>
          </p:txBody>
        </p:sp>
        <p:sp>
          <p:nvSpPr>
            <p:cNvPr id="20" name="TextBox 13"/>
            <p:cNvSpPr txBox="1"/>
            <p:nvPr/>
          </p:nvSpPr>
          <p:spPr>
            <a:xfrm>
              <a:off x="3734483" y="3684759"/>
              <a:ext cx="2920992" cy="461665"/>
            </a:xfrm>
            <a:prstGeom prst="rect">
              <a:avLst/>
            </a:prstGeom>
            <a:noFill/>
          </p:spPr>
          <p:txBody>
            <a:bodyPr wrap="none" rtlCol="0">
              <a:spAutoFit/>
            </a:bodyPr>
            <a:lstStyle/>
            <a:p>
              <a:r>
                <a:rPr lang="zh-CN" altLang="en-US" sz="2400" b="1" dirty="0" smtClean="0">
                  <a:solidFill>
                    <a:srgbClr val="393A3B"/>
                  </a:solidFill>
                  <a:latin typeface="微软雅黑" pitchFamily="34" charset="-122"/>
                  <a:ea typeface="微软雅黑" pitchFamily="34" charset="-122"/>
                </a:rPr>
                <a:t>第四部分   产研合作</a:t>
              </a:r>
              <a:endParaRPr lang="zh-CN" altLang="en-US" sz="2400" b="1" dirty="0">
                <a:solidFill>
                  <a:srgbClr val="393A3B"/>
                </a:solidFill>
                <a:latin typeface="微软雅黑" pitchFamily="34" charset="-122"/>
                <a:ea typeface="微软雅黑" pitchFamily="34" charset="-122"/>
              </a:endParaRPr>
            </a:p>
          </p:txBody>
        </p:sp>
        <p:sp>
          <p:nvSpPr>
            <p:cNvPr id="21" name="矩形 20"/>
            <p:cNvSpPr/>
            <p:nvPr/>
          </p:nvSpPr>
          <p:spPr bwMode="auto">
            <a:xfrm>
              <a:off x="1866543" y="3587186"/>
              <a:ext cx="1551853" cy="719932"/>
            </a:xfrm>
            <a:prstGeom prst="rect">
              <a:avLst/>
            </a:prstGeom>
            <a:noFill/>
            <a:ln w="9525"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ndParaRPr>
            </a:p>
          </p:txBody>
        </p:sp>
      </p:grpSp>
    </p:spTree>
    <p:extLst>
      <p:ext uri="{BB962C8B-B14F-4D97-AF65-F5344CB8AC3E}">
        <p14:creationId xmlns:p14="http://schemas.microsoft.com/office/powerpoint/2010/main" val="212293392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000" dirty="0" smtClean="0">
            <a:latin typeface="微软雅黑" panose="020B0503020204020204" pitchFamily="34" charset="-122"/>
            <a:ea typeface="微软雅黑" panose="020B0503020204020204" pitchFamily="34" charset="-122"/>
          </a:defRPr>
        </a:defPPr>
      </a:lstStyle>
      <a:style>
        <a:lnRef idx="2">
          <a:schemeClr val="accent6"/>
        </a:lnRef>
        <a:fillRef idx="1">
          <a:schemeClr val="lt1"/>
        </a:fillRef>
        <a:effectRef idx="0">
          <a:schemeClr val="accent6"/>
        </a:effectRef>
        <a:fontRef idx="minor">
          <a:schemeClr val="dk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41954</TotalTime>
  <Words>2903</Words>
  <Application>Microsoft Office PowerPoint</Application>
  <PresentationFormat>宽屏</PresentationFormat>
  <Paragraphs>471</Paragraphs>
  <Slides>37</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37</vt:i4>
      </vt:variant>
    </vt:vector>
  </HeadingPairs>
  <TitlesOfParts>
    <vt:vector size="58" baseType="lpstr">
      <vt:lpstr>Adobe Gothic Std B</vt:lpstr>
      <vt:lpstr>FontAwesome</vt:lpstr>
      <vt:lpstr>Lato Regular</vt:lpstr>
      <vt:lpstr>PingFang SC Semibold</vt:lpstr>
      <vt:lpstr>SF Orson Casual Heavy</vt:lpstr>
      <vt:lpstr>Yuppy SC Regular</vt:lpstr>
      <vt:lpstr>黑体</vt:lpstr>
      <vt:lpstr>宋体</vt:lpstr>
      <vt:lpstr>Microsoft YaHei</vt:lpstr>
      <vt:lpstr>Microsoft YaHei</vt:lpstr>
      <vt:lpstr>微软雅黑 Light</vt:lpstr>
      <vt:lpstr>幼圆</vt:lpstr>
      <vt:lpstr>Arial</vt:lpstr>
      <vt:lpstr>Arial Black</vt:lpstr>
      <vt:lpstr>Calibri</vt:lpstr>
      <vt:lpstr>Helvetica</vt:lpstr>
      <vt:lpstr>Segoe UI</vt:lpstr>
      <vt:lpstr>Segoe UI Semibold</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IBM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ADMINIBM</dc:creator>
  <cp:lastModifiedBy>USER</cp:lastModifiedBy>
  <cp:revision>1024</cp:revision>
  <cp:lastPrinted>2018-01-12T10:36:01Z</cp:lastPrinted>
  <dcterms:created xsi:type="dcterms:W3CDTF">2016-01-25T05:05:56Z</dcterms:created>
  <dcterms:modified xsi:type="dcterms:W3CDTF">2018-05-08T06:12:01Z</dcterms:modified>
</cp:coreProperties>
</file>